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7" r:id="rId2"/>
    <p:sldId id="258" r:id="rId3"/>
    <p:sldId id="259" r:id="rId4"/>
    <p:sldId id="286" r:id="rId5"/>
    <p:sldId id="287" r:id="rId6"/>
    <p:sldId id="288" r:id="rId7"/>
    <p:sldId id="289" r:id="rId8"/>
    <p:sldId id="260" r:id="rId9"/>
    <p:sldId id="261" r:id="rId10"/>
    <p:sldId id="264" r:id="rId11"/>
    <p:sldId id="284" r:id="rId12"/>
    <p:sldId id="285" r:id="rId13"/>
    <p:sldId id="267" r:id="rId14"/>
    <p:sldId id="270" r:id="rId15"/>
    <p:sldId id="279" r:id="rId16"/>
    <p:sldId id="281" r:id="rId17"/>
    <p:sldId id="280" r:id="rId18"/>
    <p:sldId id="282" r:id="rId19"/>
    <p:sldId id="283" r:id="rId20"/>
    <p:sldId id="268" r:id="rId21"/>
    <p:sldId id="290" r:id="rId22"/>
    <p:sldId id="271" r:id="rId23"/>
    <p:sldId id="274" r:id="rId24"/>
    <p:sldId id="276" r:id="rId25"/>
    <p:sldId id="278" r:id="rId26"/>
    <p:sldId id="277" r:id="rId27"/>
    <p:sldId id="269" r:id="rId28"/>
    <p:sldId id="272" r:id="rId29"/>
    <p:sldId id="291" r:id="rId30"/>
    <p:sldId id="266" r:id="rId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96" d="100"/>
          <a:sy n="96" d="100"/>
        </p:scale>
        <p:origin x="76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442045-097D-40A0-A6C2-856B3643CA81}" type="datetimeFigureOut">
              <a:rPr lang="zh-CN" altLang="en-US" smtClean="0"/>
              <a:t>2022/1/22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DF51DF-D5C1-4CC0-9015-D8DF2C59733A}" type="slidenum">
              <a:rPr lang="zh-CN" altLang="en-US" smtClean="0"/>
              <a:t>‹#›</a:t>
            </a:fld>
            <a:endParaRPr lang="zh-CN" altLang="en-US"/>
          </a:p>
        </p:txBody>
      </p:sp>
    </p:spTree>
    <p:extLst>
      <p:ext uri="{BB962C8B-B14F-4D97-AF65-F5344CB8AC3E}">
        <p14:creationId xmlns:p14="http://schemas.microsoft.com/office/powerpoint/2010/main" val="3965593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1"/>
        </a:solidFill>
        <a:effectLst/>
      </p:bgPr>
    </p:bg>
    <p:spTree>
      <p:nvGrpSpPr>
        <p:cNvPr id="1" name=""/>
        <p:cNvGrpSpPr/>
        <p:nvPr/>
      </p:nvGrpSpPr>
      <p:grpSpPr>
        <a:xfrm>
          <a:off x="0" y="0"/>
          <a:ext cx="0" cy="0"/>
          <a:chOff x="0" y="0"/>
          <a:chExt cx="0" cy="0"/>
        </a:xfrm>
      </p:grpSpPr>
      <p:sp>
        <p:nvSpPr>
          <p:cNvPr id="40" name="任意多边形 39"/>
          <p:cNvSpPr/>
          <p:nvPr userDrawn="1"/>
        </p:nvSpPr>
        <p:spPr>
          <a:xfrm>
            <a:off x="1" y="-3176"/>
            <a:ext cx="9143999" cy="6861175"/>
          </a:xfrm>
          <a:custGeom>
            <a:avLst/>
            <a:gdLst>
              <a:gd name="connsiteX0" fmla="*/ 0 w 9116459"/>
              <a:gd name="connsiteY0" fmla="*/ 0 h 6861175"/>
              <a:gd name="connsiteX1" fmla="*/ 9116459 w 9116459"/>
              <a:gd name="connsiteY1" fmla="*/ 0 h 6861175"/>
              <a:gd name="connsiteX2" fmla="*/ 9116459 w 9116459"/>
              <a:gd name="connsiteY2" fmla="*/ 6861175 h 6861175"/>
              <a:gd name="connsiteX3" fmla="*/ 0 w 9116459"/>
              <a:gd name="connsiteY3" fmla="*/ 6861175 h 6861175"/>
            </a:gdLst>
            <a:ahLst/>
            <a:cxnLst>
              <a:cxn ang="0">
                <a:pos x="connsiteX0" y="connsiteY0"/>
              </a:cxn>
              <a:cxn ang="0">
                <a:pos x="connsiteX1" y="connsiteY1"/>
              </a:cxn>
              <a:cxn ang="0">
                <a:pos x="connsiteX2" y="connsiteY2"/>
              </a:cxn>
              <a:cxn ang="0">
                <a:pos x="connsiteX3" y="connsiteY3"/>
              </a:cxn>
            </a:cxnLst>
            <a:rect l="l" t="t" r="r" b="b"/>
            <a:pathLst>
              <a:path w="9116459" h="6861175">
                <a:moveTo>
                  <a:pt x="0" y="0"/>
                </a:moveTo>
                <a:lnTo>
                  <a:pt x="9116459" y="0"/>
                </a:lnTo>
                <a:lnTo>
                  <a:pt x="9116459" y="6861175"/>
                </a:lnTo>
                <a:lnTo>
                  <a:pt x="0" y="6861175"/>
                </a:lnTo>
                <a:close/>
              </a:path>
            </a:pathLst>
          </a:cu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p:cNvSpPr/>
          <p:nvPr userDrawn="1"/>
        </p:nvSpPr>
        <p:spPr>
          <a:xfrm>
            <a:off x="14875" y="-3175"/>
            <a:ext cx="7425799" cy="6861175"/>
          </a:xfrm>
          <a:prstGeom prst="parallelogram">
            <a:avLst>
              <a:gd name="adj" fmla="val 1052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userDrawn="1"/>
        </p:nvSpPr>
        <p:spPr>
          <a:xfrm>
            <a:off x="0" y="-3175"/>
            <a:ext cx="7244070" cy="6861175"/>
          </a:xfrm>
          <a:custGeom>
            <a:avLst/>
            <a:gdLst>
              <a:gd name="connsiteX0" fmla="*/ 540341 w 7244070"/>
              <a:gd name="connsiteY0" fmla="*/ 0 h 6861175"/>
              <a:gd name="connsiteX1" fmla="*/ 7244070 w 7244070"/>
              <a:gd name="connsiteY1" fmla="*/ 0 h 6861175"/>
              <a:gd name="connsiteX2" fmla="*/ 6522000 w 7244070"/>
              <a:gd name="connsiteY2" fmla="*/ 6861175 h 6861175"/>
              <a:gd name="connsiteX3" fmla="*/ 0 w 7244070"/>
              <a:gd name="connsiteY3" fmla="*/ 6861175 h 6861175"/>
              <a:gd name="connsiteX4" fmla="*/ 0 w 7244070"/>
              <a:gd name="connsiteY4" fmla="*/ 5134369 h 686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4070" h="6861175">
                <a:moveTo>
                  <a:pt x="540341" y="0"/>
                </a:moveTo>
                <a:lnTo>
                  <a:pt x="7244070" y="0"/>
                </a:lnTo>
                <a:lnTo>
                  <a:pt x="6522000" y="6861175"/>
                </a:lnTo>
                <a:lnTo>
                  <a:pt x="0" y="6861175"/>
                </a:lnTo>
                <a:lnTo>
                  <a:pt x="0" y="513436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标题 1"/>
          <p:cNvSpPr>
            <a:spLocks noGrp="1"/>
          </p:cNvSpPr>
          <p:nvPr>
            <p:ph type="ctrTitle" hasCustomPrompt="1"/>
          </p:nvPr>
        </p:nvSpPr>
        <p:spPr>
          <a:xfrm>
            <a:off x="1256059" y="1531610"/>
            <a:ext cx="5295252" cy="876724"/>
          </a:xfrm>
        </p:spPr>
        <p:txBody>
          <a:bodyPr anchor="b">
            <a:normAutofit/>
          </a:bodyPr>
          <a:lstStyle>
            <a:lvl1pPr algn="l">
              <a:defRPr sz="4800" b="1">
                <a:solidFill>
                  <a:schemeClr val="tx2"/>
                </a:solidFill>
              </a:defRPr>
            </a:lvl1pPr>
          </a:lstStyle>
          <a:p>
            <a:r>
              <a:rPr lang="zh-CN" altLang="en-US" dirty="0"/>
              <a:t>单行标题</a:t>
            </a:r>
            <a:r>
              <a:rPr lang="en-US" altLang="zh-CN" dirty="0"/>
              <a:t>-</a:t>
            </a:r>
            <a:r>
              <a:rPr lang="zh-CN" altLang="en-US" dirty="0"/>
              <a:t>单击编辑</a:t>
            </a:r>
          </a:p>
        </p:txBody>
      </p:sp>
      <p:sp>
        <p:nvSpPr>
          <p:cNvPr id="11" name="副标题 2"/>
          <p:cNvSpPr>
            <a:spLocks noGrp="1"/>
          </p:cNvSpPr>
          <p:nvPr>
            <p:ph type="subTitle" idx="1" hasCustomPrompt="1"/>
          </p:nvPr>
        </p:nvSpPr>
        <p:spPr>
          <a:xfrm>
            <a:off x="1256059" y="2486435"/>
            <a:ext cx="5295252" cy="526501"/>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单击编辑副标题</a:t>
            </a:r>
          </a:p>
        </p:txBody>
      </p:sp>
      <p:sp>
        <p:nvSpPr>
          <p:cNvPr id="12" name="任意多边形 11"/>
          <p:cNvSpPr/>
          <p:nvPr userDrawn="1"/>
        </p:nvSpPr>
        <p:spPr>
          <a:xfrm>
            <a:off x="0" y="1674346"/>
            <a:ext cx="1133862" cy="1338590"/>
          </a:xfrm>
          <a:custGeom>
            <a:avLst/>
            <a:gdLst>
              <a:gd name="connsiteX0" fmla="*/ 0 w 1133862"/>
              <a:gd name="connsiteY0" fmla="*/ 0 h 1633920"/>
              <a:gd name="connsiteX1" fmla="*/ 1133862 w 1133862"/>
              <a:gd name="connsiteY1" fmla="*/ 0 h 1633920"/>
              <a:gd name="connsiteX2" fmla="*/ 992802 w 1133862"/>
              <a:gd name="connsiteY2" fmla="*/ 1633920 h 1633920"/>
              <a:gd name="connsiteX3" fmla="*/ 0 w 1133862"/>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1133862" h="1633920">
                <a:moveTo>
                  <a:pt x="0" y="0"/>
                </a:moveTo>
                <a:lnTo>
                  <a:pt x="1133862" y="0"/>
                </a:lnTo>
                <a:lnTo>
                  <a:pt x="992802" y="1633920"/>
                </a:lnTo>
                <a:lnTo>
                  <a:pt x="0" y="16339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任意多边形 12"/>
          <p:cNvSpPr/>
          <p:nvPr userDrawn="1"/>
        </p:nvSpPr>
        <p:spPr>
          <a:xfrm>
            <a:off x="0" y="1531610"/>
            <a:ext cx="997527" cy="1338590"/>
          </a:xfrm>
          <a:custGeom>
            <a:avLst/>
            <a:gdLst>
              <a:gd name="connsiteX0" fmla="*/ 0 w 997527"/>
              <a:gd name="connsiteY0" fmla="*/ 0 h 1633920"/>
              <a:gd name="connsiteX1" fmla="*/ 997527 w 997527"/>
              <a:gd name="connsiteY1" fmla="*/ 0 h 1633920"/>
              <a:gd name="connsiteX2" fmla="*/ 856467 w 997527"/>
              <a:gd name="connsiteY2" fmla="*/ 1633920 h 1633920"/>
              <a:gd name="connsiteX3" fmla="*/ 0 w 997527"/>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997527" h="1633920">
                <a:moveTo>
                  <a:pt x="0" y="0"/>
                </a:moveTo>
                <a:lnTo>
                  <a:pt x="997527" y="0"/>
                </a:lnTo>
                <a:lnTo>
                  <a:pt x="856467" y="1633920"/>
                </a:lnTo>
                <a:lnTo>
                  <a:pt x="0" y="16339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7" name="任意多边形 46"/>
          <p:cNvSpPr/>
          <p:nvPr userDrawn="1"/>
        </p:nvSpPr>
        <p:spPr>
          <a:xfrm>
            <a:off x="5470130" y="5639504"/>
            <a:ext cx="3673870" cy="867644"/>
          </a:xfrm>
          <a:custGeom>
            <a:avLst/>
            <a:gdLst>
              <a:gd name="connsiteX0" fmla="*/ 93012 w 3673870"/>
              <a:gd name="connsiteY0" fmla="*/ 0 h 1015861"/>
              <a:gd name="connsiteX1" fmla="*/ 3673870 w 3673870"/>
              <a:gd name="connsiteY1" fmla="*/ 0 h 1015861"/>
              <a:gd name="connsiteX2" fmla="*/ 3673870 w 3673870"/>
              <a:gd name="connsiteY2" fmla="*/ 1015861 h 1015861"/>
              <a:gd name="connsiteX3" fmla="*/ 0 w 3673870"/>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3673870" h="1015861">
                <a:moveTo>
                  <a:pt x="93012" y="0"/>
                </a:moveTo>
                <a:lnTo>
                  <a:pt x="3673870" y="0"/>
                </a:lnTo>
                <a:lnTo>
                  <a:pt x="3673870" y="1015861"/>
                </a:lnTo>
                <a:lnTo>
                  <a:pt x="0" y="101586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t>          </a:t>
            </a:r>
            <a:endParaRPr lang="zh-CN" altLang="en-US" dirty="0"/>
          </a:p>
        </p:txBody>
      </p:sp>
      <p:sp>
        <p:nvSpPr>
          <p:cNvPr id="45" name="任意多边形 44"/>
          <p:cNvSpPr/>
          <p:nvPr userDrawn="1"/>
        </p:nvSpPr>
        <p:spPr>
          <a:xfrm>
            <a:off x="5648778" y="5542121"/>
            <a:ext cx="3495222" cy="867644"/>
          </a:xfrm>
          <a:custGeom>
            <a:avLst/>
            <a:gdLst>
              <a:gd name="connsiteX0" fmla="*/ 93012 w 3495222"/>
              <a:gd name="connsiteY0" fmla="*/ 0 h 1015861"/>
              <a:gd name="connsiteX1" fmla="*/ 3495222 w 3495222"/>
              <a:gd name="connsiteY1" fmla="*/ 0 h 1015861"/>
              <a:gd name="connsiteX2" fmla="*/ 3495222 w 3495222"/>
              <a:gd name="connsiteY2" fmla="*/ 1015861 h 1015861"/>
              <a:gd name="connsiteX3" fmla="*/ 0 w 3495222"/>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3495222" h="1015861">
                <a:moveTo>
                  <a:pt x="93012" y="0"/>
                </a:moveTo>
                <a:lnTo>
                  <a:pt x="3495222" y="0"/>
                </a:lnTo>
                <a:lnTo>
                  <a:pt x="3495222" y="1015861"/>
                </a:lnTo>
                <a:lnTo>
                  <a:pt x="0" y="10158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t>          </a:t>
            </a:r>
            <a:endParaRPr lang="zh-CN" altLang="en-US" dirty="0"/>
          </a:p>
        </p:txBody>
      </p:sp>
      <p:grpSp>
        <p:nvGrpSpPr>
          <p:cNvPr id="48" name="组合 47"/>
          <p:cNvGrpSpPr>
            <a:grpSpLocks noChangeAspect="1"/>
          </p:cNvGrpSpPr>
          <p:nvPr userDrawn="1"/>
        </p:nvGrpSpPr>
        <p:grpSpPr>
          <a:xfrm>
            <a:off x="6027456" y="5740833"/>
            <a:ext cx="2738847" cy="462364"/>
            <a:chOff x="8729725" y="4570716"/>
            <a:chExt cx="2830513" cy="477838"/>
          </a:xfrm>
          <a:solidFill>
            <a:schemeClr val="bg2">
              <a:alpha val="50000"/>
            </a:schemeClr>
          </a:solidFill>
        </p:grpSpPr>
        <p:sp>
          <p:nvSpPr>
            <p:cNvPr id="49"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1"/>
            <p:cNvSpPr>
              <a:spLocks/>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2"/>
            <p:cNvSpPr>
              <a:spLocks/>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3"/>
            <p:cNvSpPr>
              <a:spLocks/>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998225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accent1"/>
        </a:solidFill>
        <a:effectLst/>
      </p:bgPr>
    </p:bg>
    <p:spTree>
      <p:nvGrpSpPr>
        <p:cNvPr id="1" name=""/>
        <p:cNvGrpSpPr/>
        <p:nvPr/>
      </p:nvGrpSpPr>
      <p:grpSpPr>
        <a:xfrm>
          <a:off x="0" y="0"/>
          <a:ext cx="0" cy="0"/>
          <a:chOff x="0" y="0"/>
          <a:chExt cx="0" cy="0"/>
        </a:xfrm>
      </p:grpSpPr>
      <p:sp>
        <p:nvSpPr>
          <p:cNvPr id="60" name="任意多边形 59"/>
          <p:cNvSpPr/>
          <p:nvPr userDrawn="1"/>
        </p:nvSpPr>
        <p:spPr>
          <a:xfrm>
            <a:off x="1" y="-3176"/>
            <a:ext cx="9143999" cy="6861175"/>
          </a:xfrm>
          <a:custGeom>
            <a:avLst/>
            <a:gdLst>
              <a:gd name="connsiteX0" fmla="*/ 0 w 9116459"/>
              <a:gd name="connsiteY0" fmla="*/ 0 h 6861175"/>
              <a:gd name="connsiteX1" fmla="*/ 9116459 w 9116459"/>
              <a:gd name="connsiteY1" fmla="*/ 0 h 6861175"/>
              <a:gd name="connsiteX2" fmla="*/ 9116459 w 9116459"/>
              <a:gd name="connsiteY2" fmla="*/ 6861175 h 6861175"/>
              <a:gd name="connsiteX3" fmla="*/ 0 w 9116459"/>
              <a:gd name="connsiteY3" fmla="*/ 6861175 h 6861175"/>
            </a:gdLst>
            <a:ahLst/>
            <a:cxnLst>
              <a:cxn ang="0">
                <a:pos x="connsiteX0" y="connsiteY0"/>
              </a:cxn>
              <a:cxn ang="0">
                <a:pos x="connsiteX1" y="connsiteY1"/>
              </a:cxn>
              <a:cxn ang="0">
                <a:pos x="connsiteX2" y="connsiteY2"/>
              </a:cxn>
              <a:cxn ang="0">
                <a:pos x="connsiteX3" y="connsiteY3"/>
              </a:cxn>
            </a:cxnLst>
            <a:rect l="l" t="t" r="r" b="b"/>
            <a:pathLst>
              <a:path w="9116459" h="6861175">
                <a:moveTo>
                  <a:pt x="0" y="0"/>
                </a:moveTo>
                <a:lnTo>
                  <a:pt x="9116459" y="0"/>
                </a:lnTo>
                <a:lnTo>
                  <a:pt x="9116459" y="6861175"/>
                </a:lnTo>
                <a:lnTo>
                  <a:pt x="0" y="6861175"/>
                </a:lnTo>
                <a:close/>
              </a:path>
            </a:pathLst>
          </a:cu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36"/>
          <p:cNvSpPr/>
          <p:nvPr userDrawn="1"/>
        </p:nvSpPr>
        <p:spPr>
          <a:xfrm>
            <a:off x="0" y="-3175"/>
            <a:ext cx="6430934" cy="6861175"/>
          </a:xfrm>
          <a:custGeom>
            <a:avLst/>
            <a:gdLst>
              <a:gd name="connsiteX0" fmla="*/ 63979 w 8574578"/>
              <a:gd name="connsiteY0" fmla="*/ 0 h 6861175"/>
              <a:gd name="connsiteX1" fmla="*/ 8574578 w 8574578"/>
              <a:gd name="connsiteY1" fmla="*/ 0 h 6861175"/>
              <a:gd name="connsiteX2" fmla="*/ 7852508 w 8574578"/>
              <a:gd name="connsiteY2" fmla="*/ 6861175 h 6861175"/>
              <a:gd name="connsiteX3" fmla="*/ 0 w 8574578"/>
              <a:gd name="connsiteY3" fmla="*/ 6861175 h 6861175"/>
              <a:gd name="connsiteX4" fmla="*/ 0 w 8574578"/>
              <a:gd name="connsiteY4" fmla="*/ 607935 h 686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4578" h="6861175">
                <a:moveTo>
                  <a:pt x="63979" y="0"/>
                </a:moveTo>
                <a:lnTo>
                  <a:pt x="8574578" y="0"/>
                </a:lnTo>
                <a:lnTo>
                  <a:pt x="7852508" y="6861175"/>
                </a:lnTo>
                <a:lnTo>
                  <a:pt x="0" y="6861175"/>
                </a:lnTo>
                <a:lnTo>
                  <a:pt x="0" y="60793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任意多边形 34"/>
          <p:cNvSpPr/>
          <p:nvPr userDrawn="1"/>
        </p:nvSpPr>
        <p:spPr>
          <a:xfrm>
            <a:off x="0" y="-3175"/>
            <a:ext cx="6272992" cy="6861175"/>
          </a:xfrm>
          <a:custGeom>
            <a:avLst/>
            <a:gdLst>
              <a:gd name="connsiteX0" fmla="*/ 0 w 8363989"/>
              <a:gd name="connsiteY0" fmla="*/ 0 h 6861175"/>
              <a:gd name="connsiteX1" fmla="*/ 8363989 w 8363989"/>
              <a:gd name="connsiteY1" fmla="*/ 0 h 6861175"/>
              <a:gd name="connsiteX2" fmla="*/ 7641919 w 8363989"/>
              <a:gd name="connsiteY2" fmla="*/ 6861175 h 6861175"/>
              <a:gd name="connsiteX3" fmla="*/ 0 w 8363989"/>
              <a:gd name="connsiteY3" fmla="*/ 6861175 h 6861175"/>
            </a:gdLst>
            <a:ahLst/>
            <a:cxnLst>
              <a:cxn ang="0">
                <a:pos x="connsiteX0" y="connsiteY0"/>
              </a:cxn>
              <a:cxn ang="0">
                <a:pos x="connsiteX1" y="connsiteY1"/>
              </a:cxn>
              <a:cxn ang="0">
                <a:pos x="connsiteX2" y="connsiteY2"/>
              </a:cxn>
              <a:cxn ang="0">
                <a:pos x="connsiteX3" y="connsiteY3"/>
              </a:cxn>
            </a:cxnLst>
            <a:rect l="l" t="t" r="r" b="b"/>
            <a:pathLst>
              <a:path w="8363989" h="6861175">
                <a:moveTo>
                  <a:pt x="0" y="0"/>
                </a:moveTo>
                <a:lnTo>
                  <a:pt x="8363989" y="0"/>
                </a:lnTo>
                <a:lnTo>
                  <a:pt x="7641919" y="6861175"/>
                </a:lnTo>
                <a:lnTo>
                  <a:pt x="0" y="68611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标题 4"/>
          <p:cNvSpPr>
            <a:spLocks noGrp="1"/>
          </p:cNvSpPr>
          <p:nvPr>
            <p:ph type="title" hasCustomPrompt="1"/>
          </p:nvPr>
        </p:nvSpPr>
        <p:spPr>
          <a:xfrm>
            <a:off x="685801" y="2032000"/>
            <a:ext cx="5016500" cy="1360489"/>
          </a:xfrm>
        </p:spPr>
        <p:txBody>
          <a:bodyPr anchor="b">
            <a:normAutofit/>
          </a:bodyPr>
          <a:lstStyle>
            <a:lvl1pPr>
              <a:defRPr sz="6600" b="1"/>
            </a:lvl1pPr>
          </a:lstStyle>
          <a:p>
            <a:r>
              <a:rPr lang="zh-CN" altLang="en-US" dirty="0"/>
              <a:t>结束语</a:t>
            </a:r>
          </a:p>
        </p:txBody>
      </p:sp>
      <p:sp>
        <p:nvSpPr>
          <p:cNvPr id="6" name="副标题 2"/>
          <p:cNvSpPr>
            <a:spLocks noGrp="1"/>
          </p:cNvSpPr>
          <p:nvPr>
            <p:ph type="subTitle" idx="1" hasCustomPrompt="1"/>
          </p:nvPr>
        </p:nvSpPr>
        <p:spPr>
          <a:xfrm>
            <a:off x="685801" y="3427411"/>
            <a:ext cx="5016500" cy="1422399"/>
          </a:xfrm>
        </p:spPr>
        <p:txBody>
          <a:bodyPr>
            <a:normAutofit/>
          </a:bodyPr>
          <a:lstStyle>
            <a:lvl1pPr marL="0" indent="0" algn="l">
              <a:buNone/>
              <a:defRPr sz="240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单击以编辑副标题</a:t>
            </a:r>
          </a:p>
        </p:txBody>
      </p:sp>
      <p:grpSp>
        <p:nvGrpSpPr>
          <p:cNvPr id="33" name="组合 32"/>
          <p:cNvGrpSpPr>
            <a:grpSpLocks noChangeAspect="1"/>
          </p:cNvGrpSpPr>
          <p:nvPr userDrawn="1"/>
        </p:nvGrpSpPr>
        <p:grpSpPr>
          <a:xfrm>
            <a:off x="6772453" y="6234193"/>
            <a:ext cx="2014188" cy="340029"/>
            <a:chOff x="8729725" y="4570716"/>
            <a:chExt cx="2830513" cy="477838"/>
          </a:xfrm>
          <a:solidFill>
            <a:schemeClr val="bg2">
              <a:alpha val="50000"/>
            </a:schemeClr>
          </a:solidFill>
        </p:grpSpPr>
        <p:sp>
          <p:nvSpPr>
            <p:cNvPr id="34"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p:cNvSpPr>
              <a:spLocks/>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p:cNvSpPr>
              <a:spLocks/>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p:cNvSpPr>
              <a:spLocks/>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36470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多行">
    <p:bg>
      <p:bgPr>
        <a:solidFill>
          <a:schemeClr val="accent1"/>
        </a:solidFill>
        <a:effectLst/>
      </p:bgPr>
    </p:bg>
    <p:spTree>
      <p:nvGrpSpPr>
        <p:cNvPr id="1" name=""/>
        <p:cNvGrpSpPr/>
        <p:nvPr/>
      </p:nvGrpSpPr>
      <p:grpSpPr>
        <a:xfrm>
          <a:off x="0" y="0"/>
          <a:ext cx="0" cy="0"/>
          <a:chOff x="0" y="0"/>
          <a:chExt cx="0" cy="0"/>
        </a:xfrm>
      </p:grpSpPr>
      <p:sp>
        <p:nvSpPr>
          <p:cNvPr id="40" name="任意多边形 39"/>
          <p:cNvSpPr/>
          <p:nvPr userDrawn="1"/>
        </p:nvSpPr>
        <p:spPr>
          <a:xfrm>
            <a:off x="1" y="-3176"/>
            <a:ext cx="9143999" cy="6861175"/>
          </a:xfrm>
          <a:custGeom>
            <a:avLst/>
            <a:gdLst>
              <a:gd name="connsiteX0" fmla="*/ 0 w 9116459"/>
              <a:gd name="connsiteY0" fmla="*/ 0 h 6861175"/>
              <a:gd name="connsiteX1" fmla="*/ 9116459 w 9116459"/>
              <a:gd name="connsiteY1" fmla="*/ 0 h 6861175"/>
              <a:gd name="connsiteX2" fmla="*/ 9116459 w 9116459"/>
              <a:gd name="connsiteY2" fmla="*/ 6861175 h 6861175"/>
              <a:gd name="connsiteX3" fmla="*/ 0 w 9116459"/>
              <a:gd name="connsiteY3" fmla="*/ 6861175 h 6861175"/>
            </a:gdLst>
            <a:ahLst/>
            <a:cxnLst>
              <a:cxn ang="0">
                <a:pos x="connsiteX0" y="connsiteY0"/>
              </a:cxn>
              <a:cxn ang="0">
                <a:pos x="connsiteX1" y="connsiteY1"/>
              </a:cxn>
              <a:cxn ang="0">
                <a:pos x="connsiteX2" y="connsiteY2"/>
              </a:cxn>
              <a:cxn ang="0">
                <a:pos x="connsiteX3" y="connsiteY3"/>
              </a:cxn>
            </a:cxnLst>
            <a:rect l="l" t="t" r="r" b="b"/>
            <a:pathLst>
              <a:path w="9116459" h="6861175">
                <a:moveTo>
                  <a:pt x="0" y="0"/>
                </a:moveTo>
                <a:lnTo>
                  <a:pt x="9116459" y="0"/>
                </a:lnTo>
                <a:lnTo>
                  <a:pt x="9116459" y="6861175"/>
                </a:lnTo>
                <a:lnTo>
                  <a:pt x="0" y="6861175"/>
                </a:lnTo>
                <a:close/>
              </a:path>
            </a:pathLst>
          </a:cu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p:cNvSpPr/>
          <p:nvPr userDrawn="1"/>
        </p:nvSpPr>
        <p:spPr>
          <a:xfrm>
            <a:off x="14875" y="-3175"/>
            <a:ext cx="7425799" cy="6861175"/>
          </a:xfrm>
          <a:prstGeom prst="parallelogram">
            <a:avLst>
              <a:gd name="adj" fmla="val 1052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userDrawn="1"/>
        </p:nvSpPr>
        <p:spPr>
          <a:xfrm>
            <a:off x="0" y="-3175"/>
            <a:ext cx="7244070" cy="6861175"/>
          </a:xfrm>
          <a:custGeom>
            <a:avLst/>
            <a:gdLst>
              <a:gd name="connsiteX0" fmla="*/ 540341 w 7244070"/>
              <a:gd name="connsiteY0" fmla="*/ 0 h 6861175"/>
              <a:gd name="connsiteX1" fmla="*/ 7244070 w 7244070"/>
              <a:gd name="connsiteY1" fmla="*/ 0 h 6861175"/>
              <a:gd name="connsiteX2" fmla="*/ 6522000 w 7244070"/>
              <a:gd name="connsiteY2" fmla="*/ 6861175 h 6861175"/>
              <a:gd name="connsiteX3" fmla="*/ 0 w 7244070"/>
              <a:gd name="connsiteY3" fmla="*/ 6861175 h 6861175"/>
              <a:gd name="connsiteX4" fmla="*/ 0 w 7244070"/>
              <a:gd name="connsiteY4" fmla="*/ 5134369 h 686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4070" h="6861175">
                <a:moveTo>
                  <a:pt x="540341" y="0"/>
                </a:moveTo>
                <a:lnTo>
                  <a:pt x="7244070" y="0"/>
                </a:lnTo>
                <a:lnTo>
                  <a:pt x="6522000" y="6861175"/>
                </a:lnTo>
                <a:lnTo>
                  <a:pt x="0" y="6861175"/>
                </a:lnTo>
                <a:lnTo>
                  <a:pt x="0" y="513436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标题 1"/>
          <p:cNvSpPr>
            <a:spLocks noGrp="1"/>
          </p:cNvSpPr>
          <p:nvPr>
            <p:ph type="ctrTitle" hasCustomPrompt="1"/>
          </p:nvPr>
        </p:nvSpPr>
        <p:spPr>
          <a:xfrm>
            <a:off x="1269829" y="1531610"/>
            <a:ext cx="5295252" cy="1568918"/>
          </a:xfrm>
        </p:spPr>
        <p:txBody>
          <a:bodyPr anchor="b">
            <a:normAutofit/>
          </a:bodyPr>
          <a:lstStyle>
            <a:lvl1pPr algn="l">
              <a:defRPr sz="4800" b="1">
                <a:solidFill>
                  <a:schemeClr val="tx2"/>
                </a:solidFill>
              </a:defRPr>
            </a:lvl1pPr>
          </a:lstStyle>
          <a:p>
            <a:r>
              <a:rPr lang="zh-CN" altLang="en-US" dirty="0"/>
              <a:t>多行标题 </a:t>
            </a:r>
            <a:r>
              <a:rPr lang="en-US" altLang="zh-CN" dirty="0"/>
              <a:t>- </a:t>
            </a:r>
            <a:r>
              <a:rPr lang="zh-CN" altLang="en-US" dirty="0"/>
              <a:t>单击此处编辑母版标题</a:t>
            </a:r>
          </a:p>
        </p:txBody>
      </p:sp>
      <p:sp>
        <p:nvSpPr>
          <p:cNvPr id="11" name="副标题 2"/>
          <p:cNvSpPr>
            <a:spLocks noGrp="1"/>
          </p:cNvSpPr>
          <p:nvPr>
            <p:ph type="subTitle" idx="1" hasCustomPrompt="1"/>
          </p:nvPr>
        </p:nvSpPr>
        <p:spPr>
          <a:xfrm>
            <a:off x="1256059" y="3100528"/>
            <a:ext cx="5295252" cy="526501"/>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单击编辑副标题</a:t>
            </a:r>
          </a:p>
        </p:txBody>
      </p:sp>
      <p:sp>
        <p:nvSpPr>
          <p:cNvPr id="12" name="任意多边形 11"/>
          <p:cNvSpPr/>
          <p:nvPr userDrawn="1"/>
        </p:nvSpPr>
        <p:spPr>
          <a:xfrm>
            <a:off x="0" y="1674346"/>
            <a:ext cx="1133862" cy="1338590"/>
          </a:xfrm>
          <a:custGeom>
            <a:avLst/>
            <a:gdLst>
              <a:gd name="connsiteX0" fmla="*/ 0 w 1133862"/>
              <a:gd name="connsiteY0" fmla="*/ 0 h 1633920"/>
              <a:gd name="connsiteX1" fmla="*/ 1133862 w 1133862"/>
              <a:gd name="connsiteY1" fmla="*/ 0 h 1633920"/>
              <a:gd name="connsiteX2" fmla="*/ 992802 w 1133862"/>
              <a:gd name="connsiteY2" fmla="*/ 1633920 h 1633920"/>
              <a:gd name="connsiteX3" fmla="*/ 0 w 1133862"/>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1133862" h="1633920">
                <a:moveTo>
                  <a:pt x="0" y="0"/>
                </a:moveTo>
                <a:lnTo>
                  <a:pt x="1133862" y="0"/>
                </a:lnTo>
                <a:lnTo>
                  <a:pt x="992802" y="1633920"/>
                </a:lnTo>
                <a:lnTo>
                  <a:pt x="0" y="16339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任意多边形 12"/>
          <p:cNvSpPr/>
          <p:nvPr userDrawn="1"/>
        </p:nvSpPr>
        <p:spPr>
          <a:xfrm>
            <a:off x="0" y="1531610"/>
            <a:ext cx="997527" cy="1338590"/>
          </a:xfrm>
          <a:custGeom>
            <a:avLst/>
            <a:gdLst>
              <a:gd name="connsiteX0" fmla="*/ 0 w 997527"/>
              <a:gd name="connsiteY0" fmla="*/ 0 h 1633920"/>
              <a:gd name="connsiteX1" fmla="*/ 997527 w 997527"/>
              <a:gd name="connsiteY1" fmla="*/ 0 h 1633920"/>
              <a:gd name="connsiteX2" fmla="*/ 856467 w 997527"/>
              <a:gd name="connsiteY2" fmla="*/ 1633920 h 1633920"/>
              <a:gd name="connsiteX3" fmla="*/ 0 w 997527"/>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997527" h="1633920">
                <a:moveTo>
                  <a:pt x="0" y="0"/>
                </a:moveTo>
                <a:lnTo>
                  <a:pt x="997527" y="0"/>
                </a:lnTo>
                <a:lnTo>
                  <a:pt x="856467" y="1633920"/>
                </a:lnTo>
                <a:lnTo>
                  <a:pt x="0" y="16339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7" name="任意多边形 46"/>
          <p:cNvSpPr/>
          <p:nvPr userDrawn="1"/>
        </p:nvSpPr>
        <p:spPr>
          <a:xfrm>
            <a:off x="5470130" y="5639504"/>
            <a:ext cx="3673870" cy="867644"/>
          </a:xfrm>
          <a:custGeom>
            <a:avLst/>
            <a:gdLst>
              <a:gd name="connsiteX0" fmla="*/ 93012 w 3673870"/>
              <a:gd name="connsiteY0" fmla="*/ 0 h 1015861"/>
              <a:gd name="connsiteX1" fmla="*/ 3673870 w 3673870"/>
              <a:gd name="connsiteY1" fmla="*/ 0 h 1015861"/>
              <a:gd name="connsiteX2" fmla="*/ 3673870 w 3673870"/>
              <a:gd name="connsiteY2" fmla="*/ 1015861 h 1015861"/>
              <a:gd name="connsiteX3" fmla="*/ 0 w 3673870"/>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3673870" h="1015861">
                <a:moveTo>
                  <a:pt x="93012" y="0"/>
                </a:moveTo>
                <a:lnTo>
                  <a:pt x="3673870" y="0"/>
                </a:lnTo>
                <a:lnTo>
                  <a:pt x="3673870" y="1015861"/>
                </a:lnTo>
                <a:lnTo>
                  <a:pt x="0" y="101586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t>          </a:t>
            </a:r>
            <a:endParaRPr lang="zh-CN" altLang="en-US" dirty="0"/>
          </a:p>
        </p:txBody>
      </p:sp>
      <p:sp>
        <p:nvSpPr>
          <p:cNvPr id="45" name="任意多边形 44"/>
          <p:cNvSpPr/>
          <p:nvPr userDrawn="1"/>
        </p:nvSpPr>
        <p:spPr>
          <a:xfrm>
            <a:off x="5648778" y="5542121"/>
            <a:ext cx="3495222" cy="867644"/>
          </a:xfrm>
          <a:custGeom>
            <a:avLst/>
            <a:gdLst>
              <a:gd name="connsiteX0" fmla="*/ 93012 w 3495222"/>
              <a:gd name="connsiteY0" fmla="*/ 0 h 1015861"/>
              <a:gd name="connsiteX1" fmla="*/ 3495222 w 3495222"/>
              <a:gd name="connsiteY1" fmla="*/ 0 h 1015861"/>
              <a:gd name="connsiteX2" fmla="*/ 3495222 w 3495222"/>
              <a:gd name="connsiteY2" fmla="*/ 1015861 h 1015861"/>
              <a:gd name="connsiteX3" fmla="*/ 0 w 3495222"/>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3495222" h="1015861">
                <a:moveTo>
                  <a:pt x="93012" y="0"/>
                </a:moveTo>
                <a:lnTo>
                  <a:pt x="3495222" y="0"/>
                </a:lnTo>
                <a:lnTo>
                  <a:pt x="3495222" y="1015861"/>
                </a:lnTo>
                <a:lnTo>
                  <a:pt x="0" y="10158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t>          </a:t>
            </a:r>
            <a:endParaRPr lang="zh-CN" altLang="en-US" dirty="0"/>
          </a:p>
        </p:txBody>
      </p:sp>
      <p:grpSp>
        <p:nvGrpSpPr>
          <p:cNvPr id="39" name="组合 38"/>
          <p:cNvGrpSpPr>
            <a:grpSpLocks noChangeAspect="1"/>
          </p:cNvGrpSpPr>
          <p:nvPr userDrawn="1"/>
        </p:nvGrpSpPr>
        <p:grpSpPr>
          <a:xfrm>
            <a:off x="6027456" y="5740833"/>
            <a:ext cx="2738847" cy="462364"/>
            <a:chOff x="8729725" y="4570716"/>
            <a:chExt cx="2830513" cy="477838"/>
          </a:xfrm>
          <a:solidFill>
            <a:schemeClr val="bg2">
              <a:alpha val="50000"/>
            </a:schemeClr>
          </a:solidFill>
        </p:grpSpPr>
        <p:sp>
          <p:nvSpPr>
            <p:cNvPr id="41"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1"/>
            <p:cNvSpPr>
              <a:spLocks/>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2"/>
            <p:cNvSpPr>
              <a:spLocks/>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3"/>
            <p:cNvSpPr>
              <a:spLocks/>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062159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accent1"/>
        </a:solidFill>
        <a:effectLst/>
      </p:bgPr>
    </p:bg>
    <p:spTree>
      <p:nvGrpSpPr>
        <p:cNvPr id="1" name=""/>
        <p:cNvGrpSpPr/>
        <p:nvPr/>
      </p:nvGrpSpPr>
      <p:grpSpPr>
        <a:xfrm>
          <a:off x="0" y="0"/>
          <a:ext cx="0" cy="0"/>
          <a:chOff x="0" y="0"/>
          <a:chExt cx="0" cy="0"/>
        </a:xfrm>
      </p:grpSpPr>
      <p:sp>
        <p:nvSpPr>
          <p:cNvPr id="12" name="任意多边形 11"/>
          <p:cNvSpPr/>
          <p:nvPr userDrawn="1"/>
        </p:nvSpPr>
        <p:spPr>
          <a:xfrm>
            <a:off x="1" y="-3176"/>
            <a:ext cx="9116459" cy="6861175"/>
          </a:xfrm>
          <a:custGeom>
            <a:avLst/>
            <a:gdLst>
              <a:gd name="connsiteX0" fmla="*/ 0 w 9116459"/>
              <a:gd name="connsiteY0" fmla="*/ 0 h 6861175"/>
              <a:gd name="connsiteX1" fmla="*/ 9116459 w 9116459"/>
              <a:gd name="connsiteY1" fmla="*/ 0 h 6861175"/>
              <a:gd name="connsiteX2" fmla="*/ 9116459 w 9116459"/>
              <a:gd name="connsiteY2" fmla="*/ 6861175 h 6861175"/>
              <a:gd name="connsiteX3" fmla="*/ 0 w 9116459"/>
              <a:gd name="connsiteY3" fmla="*/ 6861175 h 6861175"/>
            </a:gdLst>
            <a:ahLst/>
            <a:cxnLst>
              <a:cxn ang="0">
                <a:pos x="connsiteX0" y="connsiteY0"/>
              </a:cxn>
              <a:cxn ang="0">
                <a:pos x="connsiteX1" y="connsiteY1"/>
              </a:cxn>
              <a:cxn ang="0">
                <a:pos x="connsiteX2" y="connsiteY2"/>
              </a:cxn>
              <a:cxn ang="0">
                <a:pos x="connsiteX3" y="connsiteY3"/>
              </a:cxn>
            </a:cxnLst>
            <a:rect l="l" t="t" r="r" b="b"/>
            <a:pathLst>
              <a:path w="9116459" h="6861175">
                <a:moveTo>
                  <a:pt x="0" y="0"/>
                </a:moveTo>
                <a:lnTo>
                  <a:pt x="9116459" y="0"/>
                </a:lnTo>
                <a:lnTo>
                  <a:pt x="9116459" y="6861175"/>
                </a:lnTo>
                <a:lnTo>
                  <a:pt x="0" y="6861175"/>
                </a:lnTo>
                <a:close/>
              </a:path>
            </a:pathLst>
          </a:custGeom>
          <a:blipFill dpi="0" rotWithShape="1">
            <a:blip r:embed="rId2">
              <a:alphaModFix amt="10000"/>
            </a:blip>
            <a:srcRect/>
            <a:stretch>
              <a:fillRect l="-66342" r="663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5" name="任意多边形 74"/>
          <p:cNvSpPr/>
          <p:nvPr userDrawn="1"/>
        </p:nvSpPr>
        <p:spPr>
          <a:xfrm>
            <a:off x="2228070" y="-7017"/>
            <a:ext cx="6818140"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任意多边形 73"/>
          <p:cNvSpPr/>
          <p:nvPr userDrawn="1"/>
        </p:nvSpPr>
        <p:spPr>
          <a:xfrm>
            <a:off x="2351081" y="-7017"/>
            <a:ext cx="6818140"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任意多边形 76"/>
          <p:cNvSpPr/>
          <p:nvPr userDrawn="1"/>
        </p:nvSpPr>
        <p:spPr>
          <a:xfrm>
            <a:off x="8403167" y="6163733"/>
            <a:ext cx="766052" cy="529167"/>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76" name="任意多边形 75"/>
          <p:cNvSpPr/>
          <p:nvPr userDrawn="1"/>
        </p:nvSpPr>
        <p:spPr>
          <a:xfrm>
            <a:off x="8501632" y="6115049"/>
            <a:ext cx="667589" cy="529167"/>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18" name="任意多边形 17"/>
          <p:cNvSpPr/>
          <p:nvPr userDrawn="1"/>
        </p:nvSpPr>
        <p:spPr>
          <a:xfrm>
            <a:off x="0" y="1479304"/>
            <a:ext cx="2351081" cy="1040377"/>
          </a:xfrm>
          <a:custGeom>
            <a:avLst/>
            <a:gdLst>
              <a:gd name="connsiteX0" fmla="*/ 0 w 2185431"/>
              <a:gd name="connsiteY0" fmla="*/ 0 h 1040377"/>
              <a:gd name="connsiteX1" fmla="*/ 2185431 w 2185431"/>
              <a:gd name="connsiteY1" fmla="*/ 0 h 1040377"/>
              <a:gd name="connsiteX2" fmla="*/ 2018089 w 2185431"/>
              <a:gd name="connsiteY2" fmla="*/ 1040377 h 1040377"/>
              <a:gd name="connsiteX3" fmla="*/ 0 w 2185431"/>
              <a:gd name="connsiteY3" fmla="*/ 1040377 h 1040377"/>
            </a:gdLst>
            <a:ahLst/>
            <a:cxnLst>
              <a:cxn ang="0">
                <a:pos x="connsiteX0" y="connsiteY0"/>
              </a:cxn>
              <a:cxn ang="0">
                <a:pos x="connsiteX1" y="connsiteY1"/>
              </a:cxn>
              <a:cxn ang="0">
                <a:pos x="connsiteX2" y="connsiteY2"/>
              </a:cxn>
              <a:cxn ang="0">
                <a:pos x="connsiteX3" y="connsiteY3"/>
              </a:cxn>
            </a:cxnLst>
            <a:rect l="l" t="t" r="r" b="b"/>
            <a:pathLst>
              <a:path w="2185431" h="1040377">
                <a:moveTo>
                  <a:pt x="0" y="0"/>
                </a:moveTo>
                <a:lnTo>
                  <a:pt x="2185431" y="0"/>
                </a:lnTo>
                <a:lnTo>
                  <a:pt x="2018089" y="1040377"/>
                </a:lnTo>
                <a:lnTo>
                  <a:pt x="0" y="10403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dirty="0"/>
              <a:t>        </a:t>
            </a:r>
            <a:endParaRPr lang="zh-CN" altLang="en-US" sz="1350" dirty="0"/>
          </a:p>
        </p:txBody>
      </p:sp>
      <p:sp>
        <p:nvSpPr>
          <p:cNvPr id="16" name="任意多边形 15"/>
          <p:cNvSpPr/>
          <p:nvPr userDrawn="1"/>
        </p:nvSpPr>
        <p:spPr>
          <a:xfrm>
            <a:off x="2" y="1376197"/>
            <a:ext cx="2157971" cy="1050059"/>
          </a:xfrm>
          <a:custGeom>
            <a:avLst/>
            <a:gdLst>
              <a:gd name="connsiteX0" fmla="*/ 0 w 2005927"/>
              <a:gd name="connsiteY0" fmla="*/ 0 h 1050059"/>
              <a:gd name="connsiteX1" fmla="*/ 2005927 w 2005927"/>
              <a:gd name="connsiteY1" fmla="*/ 0 h 1050059"/>
              <a:gd name="connsiteX2" fmla="*/ 1828373 w 2005927"/>
              <a:gd name="connsiteY2" fmla="*/ 1050059 h 1050059"/>
              <a:gd name="connsiteX3" fmla="*/ 0 w 2005927"/>
              <a:gd name="connsiteY3" fmla="*/ 1050059 h 1050059"/>
            </a:gdLst>
            <a:ahLst/>
            <a:cxnLst>
              <a:cxn ang="0">
                <a:pos x="connsiteX0" y="connsiteY0"/>
              </a:cxn>
              <a:cxn ang="0">
                <a:pos x="connsiteX1" y="connsiteY1"/>
              </a:cxn>
              <a:cxn ang="0">
                <a:pos x="connsiteX2" y="connsiteY2"/>
              </a:cxn>
              <a:cxn ang="0">
                <a:pos x="connsiteX3" y="connsiteY3"/>
              </a:cxn>
            </a:cxnLst>
            <a:rect l="l" t="t" r="r" b="b"/>
            <a:pathLst>
              <a:path w="2005927" h="1050059">
                <a:moveTo>
                  <a:pt x="0" y="0"/>
                </a:moveTo>
                <a:lnTo>
                  <a:pt x="2005927" y="0"/>
                </a:lnTo>
                <a:lnTo>
                  <a:pt x="1828373" y="1050059"/>
                </a:lnTo>
                <a:lnTo>
                  <a:pt x="0" y="105005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dirty="0"/>
              <a:t>        </a:t>
            </a:r>
            <a:endParaRPr lang="zh-CN" altLang="en-US" sz="1350" dirty="0"/>
          </a:p>
        </p:txBody>
      </p:sp>
      <p:sp>
        <p:nvSpPr>
          <p:cNvPr id="41" name="标题 1"/>
          <p:cNvSpPr>
            <a:spLocks noGrp="1"/>
          </p:cNvSpPr>
          <p:nvPr>
            <p:ph type="title" hasCustomPrompt="1"/>
          </p:nvPr>
        </p:nvSpPr>
        <p:spPr>
          <a:xfrm>
            <a:off x="-1" y="1376197"/>
            <a:ext cx="1964268" cy="1050059"/>
          </a:xfrm>
        </p:spPr>
        <p:txBody>
          <a:bodyPr anchor="ctr">
            <a:normAutofit/>
          </a:bodyPr>
          <a:lstStyle>
            <a:lvl1pPr algn="r">
              <a:defRPr sz="3200" b="1">
                <a:solidFill>
                  <a:schemeClr val="accent3"/>
                </a:solidFill>
              </a:defRPr>
            </a:lvl1pPr>
          </a:lstStyle>
          <a:p>
            <a:r>
              <a:rPr lang="zh-CN" altLang="en-US" dirty="0"/>
              <a:t>目录</a:t>
            </a:r>
          </a:p>
        </p:txBody>
      </p:sp>
      <p:sp>
        <p:nvSpPr>
          <p:cNvPr id="5" name="内容占位符 4"/>
          <p:cNvSpPr>
            <a:spLocks noGrp="1"/>
          </p:cNvSpPr>
          <p:nvPr>
            <p:ph sz="quarter" idx="13"/>
          </p:nvPr>
        </p:nvSpPr>
        <p:spPr>
          <a:xfrm>
            <a:off x="3558876" y="1487414"/>
            <a:ext cx="4954190" cy="4343400"/>
          </a:xfrm>
        </p:spPr>
        <p:txBody>
          <a:bodyPr>
            <a:normAutofit/>
          </a:bodyPr>
          <a:lstStyle>
            <a:lvl1pPr marL="428625" indent="-428625">
              <a:lnSpc>
                <a:spcPct val="120000"/>
              </a:lnSpc>
              <a:buClr>
                <a:schemeClr val="accent2"/>
              </a:buClr>
              <a:buSzPct val="75000"/>
              <a:buFont typeface="Wingdings" panose="05000000000000000000" pitchFamily="2" charset="2"/>
              <a:buChar char="n"/>
              <a:defRPr sz="3000"/>
            </a:lvl1pPr>
            <a:lvl2pPr>
              <a:defRPr sz="2400"/>
            </a:lvl2pPr>
          </a:lstStyle>
          <a:p>
            <a:pPr lvl="0"/>
            <a:r>
              <a:rPr lang="zh-CN" altLang="en-US" dirty="0"/>
              <a:t>编辑母版文本样式</a:t>
            </a:r>
            <a:endParaRPr lang="en-US" altLang="zh-CN" dirty="0"/>
          </a:p>
        </p:txBody>
      </p:sp>
      <p:sp>
        <p:nvSpPr>
          <p:cNvPr id="2" name="灯片编号占位符 1"/>
          <p:cNvSpPr>
            <a:spLocks noGrp="1"/>
          </p:cNvSpPr>
          <p:nvPr>
            <p:ph type="sldNum" sz="quarter" idx="14"/>
          </p:nvPr>
        </p:nvSpPr>
        <p:spPr/>
        <p:txBody>
          <a:bodyPr/>
          <a:lstStyle/>
          <a:p>
            <a:fld id="{27C45CD9-0508-4D1E-923D-4DFDAA610D19}" type="slidenum">
              <a:rPr lang="zh-CN" altLang="en-US" smtClean="0"/>
              <a:pPr/>
              <a:t>‹#›</a:t>
            </a:fld>
            <a:endParaRPr lang="zh-CN" altLang="en-US" dirty="0"/>
          </a:p>
        </p:txBody>
      </p:sp>
    </p:spTree>
    <p:extLst>
      <p:ext uri="{BB962C8B-B14F-4D97-AF65-F5344CB8AC3E}">
        <p14:creationId xmlns:p14="http://schemas.microsoft.com/office/powerpoint/2010/main" val="1903809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幻灯片-多行">
    <p:bg>
      <p:bgPr>
        <a:solidFill>
          <a:schemeClr val="accent1"/>
        </a:solidFill>
        <a:effectLst/>
      </p:bgPr>
    </p:bg>
    <p:spTree>
      <p:nvGrpSpPr>
        <p:cNvPr id="1" name=""/>
        <p:cNvGrpSpPr/>
        <p:nvPr/>
      </p:nvGrpSpPr>
      <p:grpSpPr>
        <a:xfrm>
          <a:off x="0" y="0"/>
          <a:ext cx="0" cy="0"/>
          <a:chOff x="0" y="0"/>
          <a:chExt cx="0" cy="0"/>
        </a:xfrm>
      </p:grpSpPr>
      <p:sp>
        <p:nvSpPr>
          <p:cNvPr id="16" name="任意多边形 15"/>
          <p:cNvSpPr/>
          <p:nvPr userDrawn="1"/>
        </p:nvSpPr>
        <p:spPr>
          <a:xfrm>
            <a:off x="1" y="-3176"/>
            <a:ext cx="9116459" cy="6861175"/>
          </a:xfrm>
          <a:custGeom>
            <a:avLst/>
            <a:gdLst>
              <a:gd name="connsiteX0" fmla="*/ 0 w 9116459"/>
              <a:gd name="connsiteY0" fmla="*/ 0 h 6861175"/>
              <a:gd name="connsiteX1" fmla="*/ 9116459 w 9116459"/>
              <a:gd name="connsiteY1" fmla="*/ 0 h 6861175"/>
              <a:gd name="connsiteX2" fmla="*/ 9116459 w 9116459"/>
              <a:gd name="connsiteY2" fmla="*/ 6861175 h 6861175"/>
              <a:gd name="connsiteX3" fmla="*/ 0 w 9116459"/>
              <a:gd name="connsiteY3" fmla="*/ 6861175 h 6861175"/>
            </a:gdLst>
            <a:ahLst/>
            <a:cxnLst>
              <a:cxn ang="0">
                <a:pos x="connsiteX0" y="connsiteY0"/>
              </a:cxn>
              <a:cxn ang="0">
                <a:pos x="connsiteX1" y="connsiteY1"/>
              </a:cxn>
              <a:cxn ang="0">
                <a:pos x="connsiteX2" y="connsiteY2"/>
              </a:cxn>
              <a:cxn ang="0">
                <a:pos x="connsiteX3" y="connsiteY3"/>
              </a:cxn>
            </a:cxnLst>
            <a:rect l="l" t="t" r="r" b="b"/>
            <a:pathLst>
              <a:path w="9116459" h="6861175">
                <a:moveTo>
                  <a:pt x="0" y="0"/>
                </a:moveTo>
                <a:lnTo>
                  <a:pt x="9116459" y="0"/>
                </a:lnTo>
                <a:lnTo>
                  <a:pt x="9116459" y="6861175"/>
                </a:lnTo>
                <a:lnTo>
                  <a:pt x="0" y="6861175"/>
                </a:lnTo>
                <a:close/>
              </a:path>
            </a:pathLst>
          </a:custGeom>
          <a:blipFill dpi="0" rotWithShape="1">
            <a:blip r:embed="rId2">
              <a:alphaModFix amt="10000"/>
            </a:blip>
            <a:srcRect/>
            <a:stretch>
              <a:fillRect l="-70290" r="702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5" name="任意多边形 74"/>
          <p:cNvSpPr/>
          <p:nvPr userDrawn="1"/>
        </p:nvSpPr>
        <p:spPr>
          <a:xfrm>
            <a:off x="1643922" y="-7017"/>
            <a:ext cx="7402288"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任意多边形 73"/>
          <p:cNvSpPr/>
          <p:nvPr userDrawn="1"/>
        </p:nvSpPr>
        <p:spPr>
          <a:xfrm>
            <a:off x="1766933" y="-7017"/>
            <a:ext cx="7402288"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任意多边形 71"/>
          <p:cNvSpPr/>
          <p:nvPr userDrawn="1"/>
        </p:nvSpPr>
        <p:spPr>
          <a:xfrm>
            <a:off x="0" y="1479304"/>
            <a:ext cx="1293151" cy="1253737"/>
          </a:xfrm>
          <a:custGeom>
            <a:avLst/>
            <a:gdLst>
              <a:gd name="connsiteX0" fmla="*/ 0 w 1724201"/>
              <a:gd name="connsiteY0" fmla="*/ 0 h 1253737"/>
              <a:gd name="connsiteX1" fmla="*/ 1724201 w 1724201"/>
              <a:gd name="connsiteY1" fmla="*/ 0 h 1253737"/>
              <a:gd name="connsiteX2" fmla="*/ 1609409 w 1724201"/>
              <a:gd name="connsiteY2" fmla="*/ 1253737 h 1253737"/>
              <a:gd name="connsiteX3" fmla="*/ 0 w 1724201"/>
              <a:gd name="connsiteY3" fmla="*/ 1253737 h 1253737"/>
            </a:gdLst>
            <a:ahLst/>
            <a:cxnLst>
              <a:cxn ang="0">
                <a:pos x="connsiteX0" y="connsiteY0"/>
              </a:cxn>
              <a:cxn ang="0">
                <a:pos x="connsiteX1" y="connsiteY1"/>
              </a:cxn>
              <a:cxn ang="0">
                <a:pos x="connsiteX2" y="connsiteY2"/>
              </a:cxn>
              <a:cxn ang="0">
                <a:pos x="connsiteX3" y="connsiteY3"/>
              </a:cxn>
            </a:cxnLst>
            <a:rect l="l" t="t" r="r" b="b"/>
            <a:pathLst>
              <a:path w="1724201" h="1253737">
                <a:moveTo>
                  <a:pt x="0" y="0"/>
                </a:moveTo>
                <a:lnTo>
                  <a:pt x="1724201" y="0"/>
                </a:lnTo>
                <a:lnTo>
                  <a:pt x="1609409" y="1253737"/>
                </a:lnTo>
                <a:lnTo>
                  <a:pt x="0" y="12537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46" name="任意多边形 45"/>
          <p:cNvSpPr/>
          <p:nvPr userDrawn="1"/>
        </p:nvSpPr>
        <p:spPr>
          <a:xfrm>
            <a:off x="0" y="1376196"/>
            <a:ext cx="1142261" cy="1265404"/>
          </a:xfrm>
          <a:custGeom>
            <a:avLst/>
            <a:gdLst>
              <a:gd name="connsiteX0" fmla="*/ 0 w 1523014"/>
              <a:gd name="connsiteY0" fmla="*/ 0 h 1265404"/>
              <a:gd name="connsiteX1" fmla="*/ 1523014 w 1523014"/>
              <a:gd name="connsiteY1" fmla="*/ 0 h 1265404"/>
              <a:gd name="connsiteX2" fmla="*/ 1407154 w 1523014"/>
              <a:gd name="connsiteY2" fmla="*/ 1265404 h 1265404"/>
              <a:gd name="connsiteX3" fmla="*/ 0 w 1523014"/>
              <a:gd name="connsiteY3" fmla="*/ 1265404 h 1265404"/>
            </a:gdLst>
            <a:ahLst/>
            <a:cxnLst>
              <a:cxn ang="0">
                <a:pos x="connsiteX0" y="connsiteY0"/>
              </a:cxn>
              <a:cxn ang="0">
                <a:pos x="connsiteX1" y="connsiteY1"/>
              </a:cxn>
              <a:cxn ang="0">
                <a:pos x="connsiteX2" y="connsiteY2"/>
              </a:cxn>
              <a:cxn ang="0">
                <a:pos x="connsiteX3" y="connsiteY3"/>
              </a:cxn>
            </a:cxnLst>
            <a:rect l="l" t="t" r="r" b="b"/>
            <a:pathLst>
              <a:path w="1523014" h="1265404">
                <a:moveTo>
                  <a:pt x="0" y="0"/>
                </a:moveTo>
                <a:lnTo>
                  <a:pt x="1523014" y="0"/>
                </a:lnTo>
                <a:lnTo>
                  <a:pt x="1407154" y="1265404"/>
                </a:lnTo>
                <a:lnTo>
                  <a:pt x="0" y="126540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41" name="标题 1"/>
          <p:cNvSpPr>
            <a:spLocks noGrp="1"/>
          </p:cNvSpPr>
          <p:nvPr>
            <p:ph type="title" hasCustomPrompt="1"/>
          </p:nvPr>
        </p:nvSpPr>
        <p:spPr>
          <a:xfrm>
            <a:off x="2570125" y="1206856"/>
            <a:ext cx="6211430" cy="1152806"/>
          </a:xfrm>
        </p:spPr>
        <p:txBody>
          <a:bodyPr anchor="b"/>
          <a:lstStyle>
            <a:lvl1pPr>
              <a:defRPr sz="4500" b="1"/>
            </a:lvl1pPr>
          </a:lstStyle>
          <a:p>
            <a:r>
              <a:rPr lang="zh-CN" altLang="en-US" dirty="0"/>
              <a:t>小节标题</a:t>
            </a:r>
          </a:p>
        </p:txBody>
      </p:sp>
      <p:sp>
        <p:nvSpPr>
          <p:cNvPr id="42" name="文本占位符 2"/>
          <p:cNvSpPr>
            <a:spLocks noGrp="1"/>
          </p:cNvSpPr>
          <p:nvPr>
            <p:ph type="body" idx="1" hasCustomPrompt="1"/>
          </p:nvPr>
        </p:nvSpPr>
        <p:spPr>
          <a:xfrm>
            <a:off x="2570125" y="2386651"/>
            <a:ext cx="6211430" cy="513778"/>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小节副标题</a:t>
            </a:r>
          </a:p>
        </p:txBody>
      </p:sp>
      <p:sp>
        <p:nvSpPr>
          <p:cNvPr id="10" name="文本占位符 9"/>
          <p:cNvSpPr>
            <a:spLocks noGrp="1"/>
          </p:cNvSpPr>
          <p:nvPr>
            <p:ph type="body" sz="quarter" idx="13" hasCustomPrompt="1"/>
          </p:nvPr>
        </p:nvSpPr>
        <p:spPr>
          <a:xfrm>
            <a:off x="1" y="1479303"/>
            <a:ext cx="1004552" cy="1049700"/>
          </a:xfrm>
        </p:spPr>
        <p:txBody>
          <a:bodyPr anchor="ctr">
            <a:noAutofit/>
          </a:bodyPr>
          <a:lstStyle>
            <a:lvl1pPr marL="0" indent="0" algn="ctr">
              <a:buNone/>
              <a:defRPr sz="5400" b="1">
                <a:solidFill>
                  <a:schemeClr val="accent3"/>
                </a:solidFill>
                <a:latin typeface="+mj-lt"/>
              </a:defRPr>
            </a:lvl1pPr>
          </a:lstStyle>
          <a:p>
            <a:pPr lvl="0"/>
            <a:r>
              <a:rPr lang="en-US" altLang="zh-CN" dirty="0"/>
              <a:t>01</a:t>
            </a:r>
            <a:endParaRPr lang="zh-CN" altLang="en-US" dirty="0"/>
          </a:p>
        </p:txBody>
      </p:sp>
      <p:sp>
        <p:nvSpPr>
          <p:cNvPr id="13" name="任意多边形 12"/>
          <p:cNvSpPr/>
          <p:nvPr userDrawn="1"/>
        </p:nvSpPr>
        <p:spPr>
          <a:xfrm>
            <a:off x="8403167" y="6163733"/>
            <a:ext cx="766052" cy="529167"/>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14" name="任意多边形 13"/>
          <p:cNvSpPr/>
          <p:nvPr userDrawn="1"/>
        </p:nvSpPr>
        <p:spPr>
          <a:xfrm>
            <a:off x="8501632" y="6115049"/>
            <a:ext cx="667589" cy="529167"/>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15" name="灯片编号占位符 1"/>
          <p:cNvSpPr>
            <a:spLocks noGrp="1"/>
          </p:cNvSpPr>
          <p:nvPr>
            <p:ph type="sldNum" sz="quarter" idx="14"/>
          </p:nvPr>
        </p:nvSpPr>
        <p:spPr>
          <a:xfrm>
            <a:off x="8623298" y="6142411"/>
            <a:ext cx="460164" cy="461588"/>
          </a:xfrm>
        </p:spPr>
        <p:txBody>
          <a:bodyPr/>
          <a:lstStyle/>
          <a:p>
            <a:fld id="{27C45CD9-0508-4D1E-923D-4DFDAA610D19}" type="slidenum">
              <a:rPr lang="zh-CN" altLang="en-US" smtClean="0"/>
              <a:pPr/>
              <a:t>‹#›</a:t>
            </a:fld>
            <a:endParaRPr lang="zh-CN" altLang="en-US" dirty="0"/>
          </a:p>
        </p:txBody>
      </p:sp>
    </p:spTree>
    <p:extLst>
      <p:ext uri="{BB962C8B-B14F-4D97-AF65-F5344CB8AC3E}">
        <p14:creationId xmlns:p14="http://schemas.microsoft.com/office/powerpoint/2010/main" val="1251984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6" name="任意多边形 25"/>
          <p:cNvSpPr/>
          <p:nvPr userDrawn="1"/>
        </p:nvSpPr>
        <p:spPr>
          <a:xfrm>
            <a:off x="1" y="6477000"/>
            <a:ext cx="7919911" cy="38100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a:xfrm>
            <a:off x="457200" y="264459"/>
            <a:ext cx="8058150" cy="665816"/>
          </a:xfrm>
        </p:spPr>
        <p:txBody>
          <a:bodyPr>
            <a:noAutofit/>
          </a:bodyPr>
          <a:lstStyle>
            <a:lvl1pPr>
              <a:defRPr sz="2700" b="1"/>
            </a:lvl1pPr>
          </a:lstStyle>
          <a:p>
            <a:r>
              <a:rPr lang="zh-CN" altLang="en-US" dirty="0"/>
              <a:t>单击此处编辑母版标题样式</a:t>
            </a:r>
          </a:p>
        </p:txBody>
      </p:sp>
      <p:sp>
        <p:nvSpPr>
          <p:cNvPr id="3" name="内容占位符 2"/>
          <p:cNvSpPr>
            <a:spLocks noGrp="1"/>
          </p:cNvSpPr>
          <p:nvPr>
            <p:ph idx="1"/>
          </p:nvPr>
        </p:nvSpPr>
        <p:spPr>
          <a:xfrm>
            <a:off x="457200" y="1227668"/>
            <a:ext cx="8055866" cy="4698999"/>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2" name="任意多边形 21"/>
          <p:cNvSpPr/>
          <p:nvPr userDrawn="1"/>
        </p:nvSpPr>
        <p:spPr>
          <a:xfrm>
            <a:off x="0" y="6336064"/>
            <a:ext cx="7791672" cy="521937"/>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任意多边形 49"/>
          <p:cNvSpPr/>
          <p:nvPr userDrawn="1"/>
        </p:nvSpPr>
        <p:spPr>
          <a:xfrm>
            <a:off x="8403167" y="6163733"/>
            <a:ext cx="766052" cy="529167"/>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51" name="任意多边形 50"/>
          <p:cNvSpPr/>
          <p:nvPr userDrawn="1"/>
        </p:nvSpPr>
        <p:spPr>
          <a:xfrm>
            <a:off x="8501632" y="6115049"/>
            <a:ext cx="667589" cy="529167"/>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52" name="灯片编号占位符 1"/>
          <p:cNvSpPr>
            <a:spLocks noGrp="1"/>
          </p:cNvSpPr>
          <p:nvPr>
            <p:ph type="sldNum" sz="quarter" idx="14"/>
          </p:nvPr>
        </p:nvSpPr>
        <p:spPr>
          <a:xfrm>
            <a:off x="8623298" y="6142411"/>
            <a:ext cx="460164" cy="461588"/>
          </a:xfrm>
        </p:spPr>
        <p:txBody>
          <a:bodyPr/>
          <a:lstStyle/>
          <a:p>
            <a:fld id="{27C45CD9-0508-4D1E-923D-4DFDAA610D19}" type="slidenum">
              <a:rPr lang="zh-CN" altLang="en-US" smtClean="0"/>
              <a:pPr/>
              <a:t>‹#›</a:t>
            </a:fld>
            <a:endParaRPr lang="zh-CN" altLang="en-US" dirty="0"/>
          </a:p>
        </p:txBody>
      </p:sp>
      <p:grpSp>
        <p:nvGrpSpPr>
          <p:cNvPr id="53" name="组合 52"/>
          <p:cNvGrpSpPr>
            <a:grpSpLocks noChangeAspect="1"/>
          </p:cNvGrpSpPr>
          <p:nvPr userDrawn="1"/>
        </p:nvGrpSpPr>
        <p:grpSpPr>
          <a:xfrm>
            <a:off x="137516" y="6473825"/>
            <a:ext cx="1683197" cy="284152"/>
            <a:chOff x="8729725" y="4570716"/>
            <a:chExt cx="2830513" cy="477838"/>
          </a:xfrm>
          <a:solidFill>
            <a:schemeClr val="accent4"/>
          </a:solidFill>
        </p:grpSpPr>
        <p:sp>
          <p:nvSpPr>
            <p:cNvPr id="54"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1"/>
            <p:cNvSpPr>
              <a:spLocks/>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2"/>
            <p:cNvSpPr>
              <a:spLocks/>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3"/>
            <p:cNvSpPr>
              <a:spLocks/>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6" name="任意多边形 75"/>
          <p:cNvSpPr/>
          <p:nvPr userDrawn="1"/>
        </p:nvSpPr>
        <p:spPr>
          <a:xfrm>
            <a:off x="0" y="316846"/>
            <a:ext cx="366713" cy="613429"/>
          </a:xfrm>
          <a:custGeom>
            <a:avLst/>
            <a:gdLst>
              <a:gd name="connsiteX0" fmla="*/ 0 w 366713"/>
              <a:gd name="connsiteY0" fmla="*/ 0 h 613429"/>
              <a:gd name="connsiteX1" fmla="*/ 366713 w 366713"/>
              <a:gd name="connsiteY1" fmla="*/ 0 h 613429"/>
              <a:gd name="connsiteX2" fmla="*/ 315070 w 366713"/>
              <a:gd name="connsiteY2" fmla="*/ 613429 h 613429"/>
              <a:gd name="connsiteX3" fmla="*/ 0 w 366713"/>
              <a:gd name="connsiteY3" fmla="*/ 613429 h 613429"/>
            </a:gdLst>
            <a:ahLst/>
            <a:cxnLst>
              <a:cxn ang="0">
                <a:pos x="connsiteX0" y="connsiteY0"/>
              </a:cxn>
              <a:cxn ang="0">
                <a:pos x="connsiteX1" y="connsiteY1"/>
              </a:cxn>
              <a:cxn ang="0">
                <a:pos x="connsiteX2" y="connsiteY2"/>
              </a:cxn>
              <a:cxn ang="0">
                <a:pos x="connsiteX3" y="connsiteY3"/>
              </a:cxn>
            </a:cxnLst>
            <a:rect l="l" t="t" r="r" b="b"/>
            <a:pathLst>
              <a:path w="366713" h="613429">
                <a:moveTo>
                  <a:pt x="0" y="0"/>
                </a:moveTo>
                <a:lnTo>
                  <a:pt x="366713" y="0"/>
                </a:lnTo>
                <a:lnTo>
                  <a:pt x="315070" y="613429"/>
                </a:lnTo>
                <a:lnTo>
                  <a:pt x="0" y="6134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userDrawn="1"/>
        </p:nvSpPr>
        <p:spPr>
          <a:xfrm>
            <a:off x="0" y="264459"/>
            <a:ext cx="271463" cy="613429"/>
          </a:xfrm>
          <a:custGeom>
            <a:avLst/>
            <a:gdLst>
              <a:gd name="connsiteX0" fmla="*/ 0 w 271463"/>
              <a:gd name="connsiteY0" fmla="*/ 0 h 613429"/>
              <a:gd name="connsiteX1" fmla="*/ 271463 w 271463"/>
              <a:gd name="connsiteY1" fmla="*/ 0 h 613429"/>
              <a:gd name="connsiteX2" fmla="*/ 219820 w 271463"/>
              <a:gd name="connsiteY2" fmla="*/ 613429 h 613429"/>
              <a:gd name="connsiteX3" fmla="*/ 0 w 271463"/>
              <a:gd name="connsiteY3" fmla="*/ 613429 h 613429"/>
            </a:gdLst>
            <a:ahLst/>
            <a:cxnLst>
              <a:cxn ang="0">
                <a:pos x="connsiteX0" y="connsiteY0"/>
              </a:cxn>
              <a:cxn ang="0">
                <a:pos x="connsiteX1" y="connsiteY1"/>
              </a:cxn>
              <a:cxn ang="0">
                <a:pos x="connsiteX2" y="connsiteY2"/>
              </a:cxn>
              <a:cxn ang="0">
                <a:pos x="connsiteX3" y="connsiteY3"/>
              </a:cxn>
            </a:cxnLst>
            <a:rect l="l" t="t" r="r" b="b"/>
            <a:pathLst>
              <a:path w="271463" h="613429">
                <a:moveTo>
                  <a:pt x="0" y="0"/>
                </a:moveTo>
                <a:lnTo>
                  <a:pt x="271463" y="0"/>
                </a:lnTo>
                <a:lnTo>
                  <a:pt x="219820" y="613429"/>
                </a:lnTo>
                <a:lnTo>
                  <a:pt x="0" y="61342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7135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35001"/>
            <a:ext cx="8055866" cy="5291666"/>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0" name="任意多边形 49"/>
          <p:cNvSpPr/>
          <p:nvPr userDrawn="1"/>
        </p:nvSpPr>
        <p:spPr>
          <a:xfrm>
            <a:off x="1" y="6477000"/>
            <a:ext cx="7919911" cy="38100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userDrawn="1"/>
        </p:nvSpPr>
        <p:spPr>
          <a:xfrm>
            <a:off x="0" y="6336064"/>
            <a:ext cx="7791672" cy="521937"/>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userDrawn="1"/>
        </p:nvSpPr>
        <p:spPr>
          <a:xfrm>
            <a:off x="8403167" y="6163733"/>
            <a:ext cx="766052" cy="529167"/>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53" name="任意多边形 52"/>
          <p:cNvSpPr/>
          <p:nvPr userDrawn="1"/>
        </p:nvSpPr>
        <p:spPr>
          <a:xfrm>
            <a:off x="8501632" y="6115049"/>
            <a:ext cx="667589" cy="529167"/>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54" name="灯片编号占位符 1"/>
          <p:cNvSpPr>
            <a:spLocks noGrp="1"/>
          </p:cNvSpPr>
          <p:nvPr>
            <p:ph type="sldNum" sz="quarter" idx="14"/>
          </p:nvPr>
        </p:nvSpPr>
        <p:spPr>
          <a:xfrm>
            <a:off x="8623298" y="6142411"/>
            <a:ext cx="460164" cy="461588"/>
          </a:xfrm>
        </p:spPr>
        <p:txBody>
          <a:bodyPr/>
          <a:lstStyle/>
          <a:p>
            <a:fld id="{27C45CD9-0508-4D1E-923D-4DFDAA610D19}" type="slidenum">
              <a:rPr lang="zh-CN" altLang="en-US" smtClean="0"/>
              <a:pPr/>
              <a:t>‹#›</a:t>
            </a:fld>
            <a:endParaRPr lang="zh-CN" altLang="en-US" dirty="0"/>
          </a:p>
        </p:txBody>
      </p:sp>
      <p:grpSp>
        <p:nvGrpSpPr>
          <p:cNvPr id="55" name="组合 54"/>
          <p:cNvGrpSpPr>
            <a:grpSpLocks noChangeAspect="1"/>
          </p:cNvGrpSpPr>
          <p:nvPr userDrawn="1"/>
        </p:nvGrpSpPr>
        <p:grpSpPr>
          <a:xfrm>
            <a:off x="137516" y="6473825"/>
            <a:ext cx="1683197" cy="284152"/>
            <a:chOff x="8729725" y="4570716"/>
            <a:chExt cx="2830513" cy="477838"/>
          </a:xfrm>
          <a:solidFill>
            <a:schemeClr val="accent4"/>
          </a:solidFill>
        </p:grpSpPr>
        <p:sp>
          <p:nvSpPr>
            <p:cNvPr id="56"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1"/>
            <p:cNvSpPr>
              <a:spLocks/>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2"/>
            <p:cNvSpPr>
              <a:spLocks/>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3"/>
            <p:cNvSpPr>
              <a:spLocks/>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879017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注">
    <p:spTree>
      <p:nvGrpSpPr>
        <p:cNvPr id="1" name=""/>
        <p:cNvGrpSpPr/>
        <p:nvPr/>
      </p:nvGrpSpPr>
      <p:grpSpPr>
        <a:xfrm>
          <a:off x="0" y="0"/>
          <a:ext cx="0" cy="0"/>
          <a:chOff x="0" y="0"/>
          <a:chExt cx="0" cy="0"/>
        </a:xfrm>
      </p:grpSpPr>
      <p:sp>
        <p:nvSpPr>
          <p:cNvPr id="4" name="图片占位符 3"/>
          <p:cNvSpPr>
            <a:spLocks noGrp="1"/>
          </p:cNvSpPr>
          <p:nvPr>
            <p:ph type="pic" sz="quarter" idx="13"/>
          </p:nvPr>
        </p:nvSpPr>
        <p:spPr>
          <a:xfrm>
            <a:off x="228093" y="221381"/>
            <a:ext cx="8124229" cy="5833980"/>
          </a:xfrm>
        </p:spPr>
        <p:txBody>
          <a:bodyPr anchor="t"/>
          <a:lstStyle>
            <a:lvl1pPr algn="ctr">
              <a:defRPr/>
            </a:lvl1pPr>
          </a:lstStyle>
          <a:p>
            <a:endParaRPr lang="zh-CN" altLang="en-US" dirty="0"/>
          </a:p>
        </p:txBody>
      </p:sp>
      <p:sp>
        <p:nvSpPr>
          <p:cNvPr id="9" name="文本占位符 8"/>
          <p:cNvSpPr>
            <a:spLocks noGrp="1"/>
          </p:cNvSpPr>
          <p:nvPr>
            <p:ph type="body" sz="quarter" idx="14" hasCustomPrompt="1"/>
          </p:nvPr>
        </p:nvSpPr>
        <p:spPr>
          <a:xfrm>
            <a:off x="-16989" y="385562"/>
            <a:ext cx="1488080" cy="640515"/>
          </a:xfrm>
          <a:solidFill>
            <a:schemeClr val="accent1"/>
          </a:solidFill>
          <a:effectLst>
            <a:outerShdw dist="127000" dir="2040000" algn="ctr" rotWithShape="0">
              <a:schemeClr val="accent2"/>
            </a:outerShdw>
          </a:effectLst>
        </p:spPr>
        <p:txBody>
          <a:bodyPr wrap="square" lIns="180000" tIns="180000" rIns="180000" bIns="180000">
            <a:spAutoFit/>
          </a:bodyPr>
          <a:lstStyle>
            <a:lvl1pPr marL="0" indent="0" algn="r">
              <a:lnSpc>
                <a:spcPct val="100000"/>
              </a:lnSpc>
              <a:buNone/>
              <a:defRPr sz="1800">
                <a:solidFill>
                  <a:schemeClr val="bg2"/>
                </a:solidFill>
                <a:effectLst/>
              </a:defRPr>
            </a:lvl1pPr>
          </a:lstStyle>
          <a:p>
            <a:pPr lvl="0"/>
            <a:r>
              <a:rPr lang="zh-CN" altLang="en-US" dirty="0"/>
              <a:t>图片说明</a:t>
            </a:r>
          </a:p>
        </p:txBody>
      </p:sp>
      <p:sp>
        <p:nvSpPr>
          <p:cNvPr id="50" name="任意多边形 49"/>
          <p:cNvSpPr/>
          <p:nvPr userDrawn="1"/>
        </p:nvSpPr>
        <p:spPr>
          <a:xfrm>
            <a:off x="1" y="6477000"/>
            <a:ext cx="7919911" cy="38100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userDrawn="1"/>
        </p:nvSpPr>
        <p:spPr>
          <a:xfrm>
            <a:off x="0" y="6336064"/>
            <a:ext cx="7791672" cy="521937"/>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userDrawn="1"/>
        </p:nvSpPr>
        <p:spPr>
          <a:xfrm>
            <a:off x="8403167" y="6163733"/>
            <a:ext cx="766052" cy="529167"/>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53" name="任意多边形 52"/>
          <p:cNvSpPr/>
          <p:nvPr userDrawn="1"/>
        </p:nvSpPr>
        <p:spPr>
          <a:xfrm>
            <a:off x="8501632" y="6115049"/>
            <a:ext cx="667589" cy="529167"/>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54" name="灯片编号占位符 1"/>
          <p:cNvSpPr>
            <a:spLocks noGrp="1"/>
          </p:cNvSpPr>
          <p:nvPr>
            <p:ph type="sldNum" sz="quarter" idx="15"/>
          </p:nvPr>
        </p:nvSpPr>
        <p:spPr>
          <a:xfrm>
            <a:off x="8623298" y="6142411"/>
            <a:ext cx="460164" cy="461588"/>
          </a:xfrm>
        </p:spPr>
        <p:txBody>
          <a:bodyPr/>
          <a:lstStyle/>
          <a:p>
            <a:fld id="{27C45CD9-0508-4D1E-923D-4DFDAA610D19}" type="slidenum">
              <a:rPr lang="zh-CN" altLang="en-US" smtClean="0"/>
              <a:pPr/>
              <a:t>‹#›</a:t>
            </a:fld>
            <a:endParaRPr lang="zh-CN" altLang="en-US" dirty="0"/>
          </a:p>
        </p:txBody>
      </p:sp>
      <p:grpSp>
        <p:nvGrpSpPr>
          <p:cNvPr id="55" name="组合 54"/>
          <p:cNvGrpSpPr>
            <a:grpSpLocks noChangeAspect="1"/>
          </p:cNvGrpSpPr>
          <p:nvPr userDrawn="1"/>
        </p:nvGrpSpPr>
        <p:grpSpPr>
          <a:xfrm>
            <a:off x="137516" y="6473825"/>
            <a:ext cx="1683197" cy="284152"/>
            <a:chOff x="8729725" y="4570716"/>
            <a:chExt cx="2830513" cy="477838"/>
          </a:xfrm>
          <a:solidFill>
            <a:schemeClr val="accent4"/>
          </a:solidFill>
        </p:grpSpPr>
        <p:sp>
          <p:nvSpPr>
            <p:cNvPr id="56"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1"/>
            <p:cNvSpPr>
              <a:spLocks/>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2"/>
            <p:cNvSpPr>
              <a:spLocks/>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3"/>
            <p:cNvSpPr>
              <a:spLocks/>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078229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608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深色">
    <p:bg>
      <p:bgPr>
        <a:solidFill>
          <a:schemeClr val="accent1"/>
        </a:solidFill>
        <a:effectLst/>
      </p:bgPr>
    </p:bg>
    <p:spTree>
      <p:nvGrpSpPr>
        <p:cNvPr id="1" name=""/>
        <p:cNvGrpSpPr/>
        <p:nvPr/>
      </p:nvGrpSpPr>
      <p:grpSpPr>
        <a:xfrm>
          <a:off x="0" y="0"/>
          <a:ext cx="0" cy="0"/>
          <a:chOff x="0" y="0"/>
          <a:chExt cx="0" cy="0"/>
        </a:xfrm>
      </p:grpSpPr>
      <p:sp>
        <p:nvSpPr>
          <p:cNvPr id="4" name="任意多边形 3"/>
          <p:cNvSpPr/>
          <p:nvPr userDrawn="1"/>
        </p:nvSpPr>
        <p:spPr>
          <a:xfrm>
            <a:off x="1" y="-3176"/>
            <a:ext cx="9143999" cy="6861175"/>
          </a:xfrm>
          <a:custGeom>
            <a:avLst/>
            <a:gdLst>
              <a:gd name="connsiteX0" fmla="*/ 0 w 9116459"/>
              <a:gd name="connsiteY0" fmla="*/ 0 h 6861175"/>
              <a:gd name="connsiteX1" fmla="*/ 9116459 w 9116459"/>
              <a:gd name="connsiteY1" fmla="*/ 0 h 6861175"/>
              <a:gd name="connsiteX2" fmla="*/ 9116459 w 9116459"/>
              <a:gd name="connsiteY2" fmla="*/ 6861175 h 6861175"/>
              <a:gd name="connsiteX3" fmla="*/ 0 w 9116459"/>
              <a:gd name="connsiteY3" fmla="*/ 6861175 h 6861175"/>
            </a:gdLst>
            <a:ahLst/>
            <a:cxnLst>
              <a:cxn ang="0">
                <a:pos x="connsiteX0" y="connsiteY0"/>
              </a:cxn>
              <a:cxn ang="0">
                <a:pos x="connsiteX1" y="connsiteY1"/>
              </a:cxn>
              <a:cxn ang="0">
                <a:pos x="connsiteX2" y="connsiteY2"/>
              </a:cxn>
              <a:cxn ang="0">
                <a:pos x="connsiteX3" y="connsiteY3"/>
              </a:cxn>
            </a:cxnLst>
            <a:rect l="l" t="t" r="r" b="b"/>
            <a:pathLst>
              <a:path w="9116459" h="6861175">
                <a:moveTo>
                  <a:pt x="0" y="0"/>
                </a:moveTo>
                <a:lnTo>
                  <a:pt x="9116459" y="0"/>
                </a:lnTo>
                <a:lnTo>
                  <a:pt x="9116459" y="6861175"/>
                </a:lnTo>
                <a:lnTo>
                  <a:pt x="0" y="6861175"/>
                </a:lnTo>
                <a:close/>
              </a:path>
            </a:pathLst>
          </a:cu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内容占位符 2"/>
          <p:cNvSpPr>
            <a:spLocks noGrp="1"/>
          </p:cNvSpPr>
          <p:nvPr>
            <p:ph idx="1"/>
          </p:nvPr>
        </p:nvSpPr>
        <p:spPr>
          <a:xfrm>
            <a:off x="544067" y="781579"/>
            <a:ext cx="8055866" cy="529166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308895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灯片编号占位符 5"/>
          <p:cNvSpPr>
            <a:spLocks noGrp="1"/>
          </p:cNvSpPr>
          <p:nvPr>
            <p:ph type="sldNum" sz="quarter" idx="4"/>
          </p:nvPr>
        </p:nvSpPr>
        <p:spPr>
          <a:xfrm>
            <a:off x="8623298" y="6142411"/>
            <a:ext cx="460164" cy="461588"/>
          </a:xfrm>
          <a:prstGeom prst="rect">
            <a:avLst/>
          </a:prstGeom>
        </p:spPr>
        <p:txBody>
          <a:bodyPr vert="horz" lIns="91440" tIns="45720" rIns="91440" bIns="45720" rtlCol="0" anchor="ctr"/>
          <a:lstStyle>
            <a:lvl1pPr algn="ctr">
              <a:defRPr sz="2000" b="1">
                <a:solidFill>
                  <a:schemeClr val="accent3"/>
                </a:solidFill>
                <a:latin typeface="+mn-lt"/>
              </a:defRPr>
            </a:lvl1pPr>
          </a:lstStyle>
          <a:p>
            <a:fld id="{27C45CD9-0508-4D1E-923D-4DFDAA610D19}" type="slidenum">
              <a:rPr lang="zh-CN" altLang="en-US" smtClean="0"/>
              <a:pPr/>
              <a:t>‹#›</a:t>
            </a:fld>
            <a:endParaRPr lang="zh-CN" altLang="en-US" dirty="0"/>
          </a:p>
        </p:txBody>
      </p:sp>
    </p:spTree>
    <p:extLst>
      <p:ext uri="{BB962C8B-B14F-4D97-AF65-F5344CB8AC3E}">
        <p14:creationId xmlns:p14="http://schemas.microsoft.com/office/powerpoint/2010/main" val="3528643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150041" y="2552276"/>
            <a:ext cx="5295252" cy="876724"/>
          </a:xfrm>
        </p:spPr>
        <p:txBody>
          <a:bodyPr>
            <a:normAutofit fontScale="90000"/>
          </a:bodyPr>
          <a:lstStyle/>
          <a:p>
            <a:r>
              <a:rPr lang="zh-CN" altLang="en-US" dirty="0"/>
              <a:t>中国科学技术大学</a:t>
            </a:r>
            <a:br>
              <a:rPr lang="en-US" altLang="zh-CN" dirty="0"/>
            </a:br>
            <a:r>
              <a:rPr lang="zh-CN" altLang="en-US" dirty="0"/>
              <a:t>物理学院简介</a:t>
            </a:r>
            <a:br>
              <a:rPr lang="en-US" altLang="zh-CN" dirty="0"/>
            </a:br>
            <a:r>
              <a:rPr lang="en-US" altLang="zh-CN" dirty="0" err="1">
                <a:latin typeface="Broadway" panose="04040905080B02020502" pitchFamily="82" charset="0"/>
              </a:rPr>
              <a:t>Physics@USTC</a:t>
            </a:r>
            <a:endParaRPr lang="zh-CN" altLang="en-US" dirty="0">
              <a:latin typeface="Broadway" panose="04040905080B02020502" pitchFamily="82" charset="0"/>
            </a:endParaRPr>
          </a:p>
        </p:txBody>
      </p:sp>
      <p:sp>
        <p:nvSpPr>
          <p:cNvPr id="5" name="副标题 4"/>
          <p:cNvSpPr>
            <a:spLocks noGrp="1"/>
          </p:cNvSpPr>
          <p:nvPr>
            <p:ph type="subTitle" idx="1"/>
          </p:nvPr>
        </p:nvSpPr>
        <p:spPr>
          <a:xfrm>
            <a:off x="739224" y="5878991"/>
            <a:ext cx="5295252" cy="526501"/>
          </a:xfrm>
        </p:spPr>
        <p:txBody>
          <a:bodyPr/>
          <a:lstStyle/>
          <a:p>
            <a:r>
              <a:rPr lang="zh-CN" altLang="en-US" dirty="0"/>
              <a:t>报告人：</a:t>
            </a:r>
            <a:r>
              <a:rPr lang="en-US" altLang="zh-CN" dirty="0"/>
              <a:t>2021</a:t>
            </a:r>
            <a:r>
              <a:rPr lang="zh-CN" altLang="en-US" dirty="0"/>
              <a:t>级物理学院何金铭</a:t>
            </a:r>
          </a:p>
        </p:txBody>
      </p:sp>
    </p:spTree>
    <p:extLst>
      <p:ext uri="{BB962C8B-B14F-4D97-AF65-F5344CB8AC3E}">
        <p14:creationId xmlns:p14="http://schemas.microsoft.com/office/powerpoint/2010/main" val="3566318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2634660-CA53-4BD6-9CAC-114ED1ED511D}"/>
              </a:ext>
            </a:extLst>
          </p:cNvPr>
          <p:cNvSpPr txBox="1"/>
          <p:nvPr/>
        </p:nvSpPr>
        <p:spPr>
          <a:xfrm>
            <a:off x="271670" y="258417"/>
            <a:ext cx="4055165" cy="369332"/>
          </a:xfrm>
          <a:prstGeom prst="rect">
            <a:avLst/>
          </a:prstGeom>
          <a:noFill/>
        </p:spPr>
        <p:txBody>
          <a:bodyPr wrap="square" rtlCol="0">
            <a:spAutoFit/>
          </a:bodyPr>
          <a:lstStyle/>
          <a:p>
            <a:r>
              <a:rPr lang="zh-CN" altLang="en-US" dirty="0"/>
              <a:t>通识课</a:t>
            </a:r>
          </a:p>
        </p:txBody>
      </p:sp>
      <p:pic>
        <p:nvPicPr>
          <p:cNvPr id="11" name="图片 10">
            <a:extLst>
              <a:ext uri="{FF2B5EF4-FFF2-40B4-BE49-F238E27FC236}">
                <a16:creationId xmlns:a16="http://schemas.microsoft.com/office/drawing/2014/main" id="{1B0269D1-F7C4-4910-9886-5ED835616357}"/>
              </a:ext>
            </a:extLst>
          </p:cNvPr>
          <p:cNvPicPr>
            <a:picLocks noChangeAspect="1"/>
          </p:cNvPicPr>
          <p:nvPr/>
        </p:nvPicPr>
        <p:blipFill>
          <a:blip r:embed="rId2"/>
          <a:stretch>
            <a:fillRect/>
          </a:stretch>
        </p:blipFill>
        <p:spPr>
          <a:xfrm>
            <a:off x="0" y="627749"/>
            <a:ext cx="9144000" cy="753745"/>
          </a:xfrm>
          <a:prstGeom prst="rect">
            <a:avLst/>
          </a:prstGeom>
        </p:spPr>
      </p:pic>
      <p:pic>
        <p:nvPicPr>
          <p:cNvPr id="13" name="图片 12">
            <a:extLst>
              <a:ext uri="{FF2B5EF4-FFF2-40B4-BE49-F238E27FC236}">
                <a16:creationId xmlns:a16="http://schemas.microsoft.com/office/drawing/2014/main" id="{23CD3BAF-0BB3-42C9-BF45-D0F128318E76}"/>
              </a:ext>
            </a:extLst>
          </p:cNvPr>
          <p:cNvPicPr>
            <a:picLocks noChangeAspect="1"/>
          </p:cNvPicPr>
          <p:nvPr/>
        </p:nvPicPr>
        <p:blipFill>
          <a:blip r:embed="rId3"/>
          <a:stretch>
            <a:fillRect/>
          </a:stretch>
        </p:blipFill>
        <p:spPr>
          <a:xfrm>
            <a:off x="0" y="1381494"/>
            <a:ext cx="9144000" cy="1494651"/>
          </a:xfrm>
          <a:prstGeom prst="rect">
            <a:avLst/>
          </a:prstGeom>
        </p:spPr>
      </p:pic>
      <p:pic>
        <p:nvPicPr>
          <p:cNvPr id="15" name="图片 14">
            <a:extLst>
              <a:ext uri="{FF2B5EF4-FFF2-40B4-BE49-F238E27FC236}">
                <a16:creationId xmlns:a16="http://schemas.microsoft.com/office/drawing/2014/main" id="{578BAD98-D98C-40E6-8661-D0C27A32DDF8}"/>
              </a:ext>
            </a:extLst>
          </p:cNvPr>
          <p:cNvPicPr>
            <a:picLocks noChangeAspect="1"/>
          </p:cNvPicPr>
          <p:nvPr/>
        </p:nvPicPr>
        <p:blipFill>
          <a:blip r:embed="rId4"/>
          <a:stretch>
            <a:fillRect/>
          </a:stretch>
        </p:blipFill>
        <p:spPr>
          <a:xfrm>
            <a:off x="0" y="2876145"/>
            <a:ext cx="9144000" cy="2720351"/>
          </a:xfrm>
          <a:prstGeom prst="rect">
            <a:avLst/>
          </a:prstGeom>
        </p:spPr>
      </p:pic>
    </p:spTree>
    <p:extLst>
      <p:ext uri="{BB962C8B-B14F-4D97-AF65-F5344CB8AC3E}">
        <p14:creationId xmlns:p14="http://schemas.microsoft.com/office/powerpoint/2010/main" val="1111357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E948EB-528D-485A-81C1-BD420B01C5B1}"/>
              </a:ext>
            </a:extLst>
          </p:cNvPr>
          <p:cNvSpPr txBox="1"/>
          <p:nvPr/>
        </p:nvSpPr>
        <p:spPr>
          <a:xfrm>
            <a:off x="125896" y="92764"/>
            <a:ext cx="4068417" cy="369332"/>
          </a:xfrm>
          <a:prstGeom prst="rect">
            <a:avLst/>
          </a:prstGeom>
          <a:noFill/>
        </p:spPr>
        <p:txBody>
          <a:bodyPr wrap="square" rtlCol="0">
            <a:spAutoFit/>
          </a:bodyPr>
          <a:lstStyle/>
          <a:p>
            <a:r>
              <a:rPr lang="zh-CN" altLang="en-US" dirty="0"/>
              <a:t>专业基础课</a:t>
            </a:r>
          </a:p>
        </p:txBody>
      </p:sp>
      <p:pic>
        <p:nvPicPr>
          <p:cNvPr id="4" name="图片 3">
            <a:extLst>
              <a:ext uri="{FF2B5EF4-FFF2-40B4-BE49-F238E27FC236}">
                <a16:creationId xmlns:a16="http://schemas.microsoft.com/office/drawing/2014/main" id="{CB2EFAAF-9DC0-48E7-8203-37C7C3B9BC35}"/>
              </a:ext>
            </a:extLst>
          </p:cNvPr>
          <p:cNvPicPr>
            <a:picLocks noChangeAspect="1"/>
          </p:cNvPicPr>
          <p:nvPr/>
        </p:nvPicPr>
        <p:blipFill>
          <a:blip r:embed="rId2"/>
          <a:stretch>
            <a:fillRect/>
          </a:stretch>
        </p:blipFill>
        <p:spPr>
          <a:xfrm>
            <a:off x="0" y="462096"/>
            <a:ext cx="9144000" cy="3311727"/>
          </a:xfrm>
          <a:prstGeom prst="rect">
            <a:avLst/>
          </a:prstGeom>
        </p:spPr>
      </p:pic>
      <p:pic>
        <p:nvPicPr>
          <p:cNvPr id="7" name="图片 6">
            <a:extLst>
              <a:ext uri="{FF2B5EF4-FFF2-40B4-BE49-F238E27FC236}">
                <a16:creationId xmlns:a16="http://schemas.microsoft.com/office/drawing/2014/main" id="{3EE7E20F-DC83-4117-AB9D-29200410D1E6}"/>
              </a:ext>
            </a:extLst>
          </p:cNvPr>
          <p:cNvPicPr>
            <a:picLocks noChangeAspect="1"/>
          </p:cNvPicPr>
          <p:nvPr/>
        </p:nvPicPr>
        <p:blipFill>
          <a:blip r:embed="rId3"/>
          <a:stretch>
            <a:fillRect/>
          </a:stretch>
        </p:blipFill>
        <p:spPr>
          <a:xfrm>
            <a:off x="0" y="4658705"/>
            <a:ext cx="9144000" cy="2046330"/>
          </a:xfrm>
          <a:prstGeom prst="rect">
            <a:avLst/>
          </a:prstGeom>
        </p:spPr>
      </p:pic>
      <p:sp>
        <p:nvSpPr>
          <p:cNvPr id="8" name="文本框 7">
            <a:extLst>
              <a:ext uri="{FF2B5EF4-FFF2-40B4-BE49-F238E27FC236}">
                <a16:creationId xmlns:a16="http://schemas.microsoft.com/office/drawing/2014/main" id="{D55A19ED-3951-4323-B918-5BC6C357B011}"/>
              </a:ext>
            </a:extLst>
          </p:cNvPr>
          <p:cNvSpPr txBox="1"/>
          <p:nvPr/>
        </p:nvSpPr>
        <p:spPr>
          <a:xfrm>
            <a:off x="185531" y="4046701"/>
            <a:ext cx="3273286" cy="369332"/>
          </a:xfrm>
          <a:prstGeom prst="rect">
            <a:avLst/>
          </a:prstGeom>
          <a:noFill/>
        </p:spPr>
        <p:txBody>
          <a:bodyPr wrap="square" rtlCol="0">
            <a:spAutoFit/>
          </a:bodyPr>
          <a:lstStyle/>
          <a:p>
            <a:r>
              <a:rPr lang="zh-CN" altLang="en-US" dirty="0"/>
              <a:t>专业核心课</a:t>
            </a:r>
          </a:p>
        </p:txBody>
      </p:sp>
    </p:spTree>
    <p:extLst>
      <p:ext uri="{BB962C8B-B14F-4D97-AF65-F5344CB8AC3E}">
        <p14:creationId xmlns:p14="http://schemas.microsoft.com/office/powerpoint/2010/main" val="3216891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AE84D16-A69D-4BE7-9E02-1AEB7C63CB40}"/>
              </a:ext>
            </a:extLst>
          </p:cNvPr>
          <p:cNvSpPr txBox="1"/>
          <p:nvPr/>
        </p:nvSpPr>
        <p:spPr>
          <a:xfrm>
            <a:off x="145773" y="140012"/>
            <a:ext cx="4247322" cy="369332"/>
          </a:xfrm>
          <a:prstGeom prst="rect">
            <a:avLst/>
          </a:prstGeom>
          <a:noFill/>
        </p:spPr>
        <p:txBody>
          <a:bodyPr wrap="square" rtlCol="0">
            <a:spAutoFit/>
          </a:bodyPr>
          <a:lstStyle/>
          <a:p>
            <a:r>
              <a:rPr lang="zh-CN" altLang="en-US" dirty="0"/>
              <a:t>专业选修课</a:t>
            </a:r>
          </a:p>
        </p:txBody>
      </p:sp>
      <p:pic>
        <p:nvPicPr>
          <p:cNvPr id="6" name="图片 5">
            <a:extLst>
              <a:ext uri="{FF2B5EF4-FFF2-40B4-BE49-F238E27FC236}">
                <a16:creationId xmlns:a16="http://schemas.microsoft.com/office/drawing/2014/main" id="{6EBA108D-5679-4FE6-BA26-386716DBCC9A}"/>
              </a:ext>
            </a:extLst>
          </p:cNvPr>
          <p:cNvPicPr>
            <a:picLocks noChangeAspect="1"/>
          </p:cNvPicPr>
          <p:nvPr/>
        </p:nvPicPr>
        <p:blipFill>
          <a:blip r:embed="rId2"/>
          <a:stretch>
            <a:fillRect/>
          </a:stretch>
        </p:blipFill>
        <p:spPr>
          <a:xfrm>
            <a:off x="0" y="449985"/>
            <a:ext cx="9144000" cy="2855360"/>
          </a:xfrm>
          <a:prstGeom prst="rect">
            <a:avLst/>
          </a:prstGeom>
        </p:spPr>
      </p:pic>
      <p:pic>
        <p:nvPicPr>
          <p:cNvPr id="8" name="图片 7">
            <a:extLst>
              <a:ext uri="{FF2B5EF4-FFF2-40B4-BE49-F238E27FC236}">
                <a16:creationId xmlns:a16="http://schemas.microsoft.com/office/drawing/2014/main" id="{B2C7833C-E45A-4F08-B2DB-298FEAFA0755}"/>
              </a:ext>
            </a:extLst>
          </p:cNvPr>
          <p:cNvPicPr>
            <a:picLocks noChangeAspect="1"/>
          </p:cNvPicPr>
          <p:nvPr/>
        </p:nvPicPr>
        <p:blipFill>
          <a:blip r:embed="rId3"/>
          <a:stretch>
            <a:fillRect/>
          </a:stretch>
        </p:blipFill>
        <p:spPr>
          <a:xfrm>
            <a:off x="0" y="3232458"/>
            <a:ext cx="9144000" cy="3552655"/>
          </a:xfrm>
          <a:prstGeom prst="rect">
            <a:avLst/>
          </a:prstGeom>
        </p:spPr>
      </p:pic>
    </p:spTree>
    <p:extLst>
      <p:ext uri="{BB962C8B-B14F-4D97-AF65-F5344CB8AC3E}">
        <p14:creationId xmlns:p14="http://schemas.microsoft.com/office/powerpoint/2010/main" val="4088340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a:t>
            </a:r>
            <a:r>
              <a:rPr lang="en-US" altLang="zh-CN" dirty="0" err="1"/>
              <a:t>Physics@USTC</a:t>
            </a:r>
            <a:endParaRPr lang="zh-CN" altLang="en-US" dirty="0"/>
          </a:p>
        </p:txBody>
      </p:sp>
      <p:sp>
        <p:nvSpPr>
          <p:cNvPr id="9" name="文本占位符 8"/>
          <p:cNvSpPr>
            <a:spLocks noGrp="1"/>
          </p:cNvSpPr>
          <p:nvPr>
            <p:ph type="body" sz="quarter" idx="13"/>
          </p:nvPr>
        </p:nvSpPr>
        <p:spPr/>
        <p:txBody>
          <a:bodyPr/>
          <a:lstStyle/>
          <a:p>
            <a:r>
              <a:rPr lang="en-US" altLang="zh-CN" dirty="0"/>
              <a:t>02</a:t>
            </a:r>
            <a:endParaRPr lang="zh-CN" altLang="en-US" dirty="0"/>
          </a:p>
        </p:txBody>
      </p:sp>
      <p:sp>
        <p:nvSpPr>
          <p:cNvPr id="4" name="灯片编号占位符 3"/>
          <p:cNvSpPr>
            <a:spLocks noGrp="1"/>
          </p:cNvSpPr>
          <p:nvPr>
            <p:ph type="sldNum" sz="quarter" idx="14"/>
          </p:nvPr>
        </p:nvSpPr>
        <p:spPr/>
        <p:txBody>
          <a:bodyPr/>
          <a:lstStyle/>
          <a:p>
            <a:fld id="{27C45CD9-0508-4D1E-923D-4DFDAA610D19}" type="slidenum">
              <a:rPr lang="zh-CN" altLang="en-US" smtClean="0"/>
              <a:pPr/>
              <a:t>13</a:t>
            </a:fld>
            <a:endParaRPr lang="zh-CN" altLang="en-US" dirty="0"/>
          </a:p>
        </p:txBody>
      </p:sp>
      <p:sp>
        <p:nvSpPr>
          <p:cNvPr id="7" name="文本框 6">
            <a:extLst>
              <a:ext uri="{FF2B5EF4-FFF2-40B4-BE49-F238E27FC236}">
                <a16:creationId xmlns:a16="http://schemas.microsoft.com/office/drawing/2014/main" id="{7080176E-EDF4-4B57-ABE7-8DEE2B514206}"/>
              </a:ext>
            </a:extLst>
          </p:cNvPr>
          <p:cNvSpPr txBox="1"/>
          <p:nvPr/>
        </p:nvSpPr>
        <p:spPr>
          <a:xfrm>
            <a:off x="2630557" y="2598291"/>
            <a:ext cx="3710608" cy="369332"/>
          </a:xfrm>
          <a:prstGeom prst="rect">
            <a:avLst/>
          </a:prstGeom>
          <a:noFill/>
        </p:spPr>
        <p:txBody>
          <a:bodyPr wrap="square" rtlCol="0">
            <a:spAutoFit/>
          </a:bodyPr>
          <a:lstStyle/>
          <a:p>
            <a:r>
              <a:rPr lang="en-US" altLang="zh-CN" dirty="0"/>
              <a:t>1.</a:t>
            </a:r>
            <a:r>
              <a:rPr lang="zh-CN" altLang="en-US" dirty="0"/>
              <a:t>雄厚的师资力量</a:t>
            </a:r>
          </a:p>
        </p:txBody>
      </p:sp>
      <p:sp>
        <p:nvSpPr>
          <p:cNvPr id="10" name="文本框 9">
            <a:extLst>
              <a:ext uri="{FF2B5EF4-FFF2-40B4-BE49-F238E27FC236}">
                <a16:creationId xmlns:a16="http://schemas.microsoft.com/office/drawing/2014/main" id="{3C176332-6E63-404F-8A35-043E4883560A}"/>
              </a:ext>
            </a:extLst>
          </p:cNvPr>
          <p:cNvSpPr txBox="1"/>
          <p:nvPr/>
        </p:nvSpPr>
        <p:spPr>
          <a:xfrm>
            <a:off x="2630557" y="2967623"/>
            <a:ext cx="4714460" cy="369332"/>
          </a:xfrm>
          <a:prstGeom prst="rect">
            <a:avLst/>
          </a:prstGeom>
          <a:noFill/>
        </p:spPr>
        <p:txBody>
          <a:bodyPr wrap="square">
            <a:spAutoFit/>
          </a:bodyPr>
          <a:lstStyle/>
          <a:p>
            <a:r>
              <a:rPr lang="en-US" altLang="zh-CN" dirty="0"/>
              <a:t>2.</a:t>
            </a:r>
            <a:r>
              <a:rPr lang="zh-CN" altLang="en-US" dirty="0"/>
              <a:t>众多实验室和一流专业</a:t>
            </a:r>
          </a:p>
        </p:txBody>
      </p:sp>
      <p:sp>
        <p:nvSpPr>
          <p:cNvPr id="12" name="文本框 11">
            <a:extLst>
              <a:ext uri="{FF2B5EF4-FFF2-40B4-BE49-F238E27FC236}">
                <a16:creationId xmlns:a16="http://schemas.microsoft.com/office/drawing/2014/main" id="{0C70F186-E711-48A9-889F-83D1FC53E549}"/>
              </a:ext>
            </a:extLst>
          </p:cNvPr>
          <p:cNvSpPr txBox="1"/>
          <p:nvPr/>
        </p:nvSpPr>
        <p:spPr>
          <a:xfrm>
            <a:off x="2630557" y="3336955"/>
            <a:ext cx="4714460" cy="369332"/>
          </a:xfrm>
          <a:prstGeom prst="rect">
            <a:avLst/>
          </a:prstGeom>
          <a:noFill/>
        </p:spPr>
        <p:txBody>
          <a:bodyPr wrap="square">
            <a:spAutoFit/>
          </a:bodyPr>
          <a:lstStyle/>
          <a:p>
            <a:r>
              <a:rPr lang="en-US" altLang="zh-CN" dirty="0"/>
              <a:t>3.</a:t>
            </a:r>
            <a:r>
              <a:rPr lang="zh-CN" altLang="en-US" dirty="0"/>
              <a:t>优质的教育</a:t>
            </a:r>
          </a:p>
        </p:txBody>
      </p:sp>
      <p:sp>
        <p:nvSpPr>
          <p:cNvPr id="14" name="文本框 13">
            <a:extLst>
              <a:ext uri="{FF2B5EF4-FFF2-40B4-BE49-F238E27FC236}">
                <a16:creationId xmlns:a16="http://schemas.microsoft.com/office/drawing/2014/main" id="{2B64F8A2-DA84-440A-B21E-C5381A8A8239}"/>
              </a:ext>
            </a:extLst>
          </p:cNvPr>
          <p:cNvSpPr txBox="1"/>
          <p:nvPr/>
        </p:nvSpPr>
        <p:spPr>
          <a:xfrm>
            <a:off x="2630557" y="3697038"/>
            <a:ext cx="4714460" cy="369332"/>
          </a:xfrm>
          <a:prstGeom prst="rect">
            <a:avLst/>
          </a:prstGeom>
          <a:noFill/>
        </p:spPr>
        <p:txBody>
          <a:bodyPr wrap="square">
            <a:spAutoFit/>
          </a:bodyPr>
          <a:lstStyle/>
          <a:p>
            <a:r>
              <a:rPr lang="en-US" altLang="zh-CN" dirty="0"/>
              <a:t>4.</a:t>
            </a:r>
            <a:r>
              <a:rPr lang="zh-CN" altLang="en-US" dirty="0"/>
              <a:t>优秀的科研成果</a:t>
            </a:r>
          </a:p>
        </p:txBody>
      </p:sp>
      <p:sp>
        <p:nvSpPr>
          <p:cNvPr id="16" name="文本框 15">
            <a:extLst>
              <a:ext uri="{FF2B5EF4-FFF2-40B4-BE49-F238E27FC236}">
                <a16:creationId xmlns:a16="http://schemas.microsoft.com/office/drawing/2014/main" id="{5DDEE610-F79D-44FB-9A40-B2C9AB82EFD8}"/>
              </a:ext>
            </a:extLst>
          </p:cNvPr>
          <p:cNvSpPr txBox="1"/>
          <p:nvPr/>
        </p:nvSpPr>
        <p:spPr>
          <a:xfrm>
            <a:off x="2630557" y="4075619"/>
            <a:ext cx="4714460" cy="369332"/>
          </a:xfrm>
          <a:prstGeom prst="rect">
            <a:avLst/>
          </a:prstGeom>
          <a:noFill/>
        </p:spPr>
        <p:txBody>
          <a:bodyPr wrap="square">
            <a:spAutoFit/>
          </a:bodyPr>
          <a:lstStyle/>
          <a:p>
            <a:r>
              <a:rPr lang="en-US" altLang="zh-CN" dirty="0"/>
              <a:t>5.</a:t>
            </a:r>
            <a:r>
              <a:rPr lang="zh-CN" altLang="en-US" dirty="0"/>
              <a:t>众多专业选择，可自主选择</a:t>
            </a:r>
          </a:p>
        </p:txBody>
      </p:sp>
      <p:sp>
        <p:nvSpPr>
          <p:cNvPr id="18" name="文本框 17">
            <a:extLst>
              <a:ext uri="{FF2B5EF4-FFF2-40B4-BE49-F238E27FC236}">
                <a16:creationId xmlns:a16="http://schemas.microsoft.com/office/drawing/2014/main" id="{654830E9-ACFC-43ED-B139-2779E6108D1D}"/>
              </a:ext>
            </a:extLst>
          </p:cNvPr>
          <p:cNvSpPr txBox="1"/>
          <p:nvPr/>
        </p:nvSpPr>
        <p:spPr>
          <a:xfrm>
            <a:off x="2630557" y="4454200"/>
            <a:ext cx="4714460" cy="369332"/>
          </a:xfrm>
          <a:prstGeom prst="rect">
            <a:avLst/>
          </a:prstGeom>
          <a:noFill/>
        </p:spPr>
        <p:txBody>
          <a:bodyPr wrap="square">
            <a:spAutoFit/>
          </a:bodyPr>
          <a:lstStyle/>
          <a:p>
            <a:r>
              <a:rPr lang="en-US" altLang="zh-CN" dirty="0"/>
              <a:t>6.</a:t>
            </a:r>
            <a:r>
              <a:rPr lang="zh-CN" altLang="en-US" dirty="0"/>
              <a:t>极高的出国率</a:t>
            </a:r>
          </a:p>
        </p:txBody>
      </p:sp>
    </p:spTree>
    <p:extLst>
      <p:ext uri="{BB962C8B-B14F-4D97-AF65-F5344CB8AC3E}">
        <p14:creationId xmlns:p14="http://schemas.microsoft.com/office/powerpoint/2010/main" val="1017861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雄厚的师资力量</a:t>
            </a:r>
          </a:p>
        </p:txBody>
      </p:sp>
      <p:sp>
        <p:nvSpPr>
          <p:cNvPr id="5" name="灯片编号占位符 4"/>
          <p:cNvSpPr>
            <a:spLocks noGrp="1"/>
          </p:cNvSpPr>
          <p:nvPr>
            <p:ph type="sldNum" sz="quarter" idx="14"/>
          </p:nvPr>
        </p:nvSpPr>
        <p:spPr/>
        <p:txBody>
          <a:bodyPr/>
          <a:lstStyle/>
          <a:p>
            <a:fld id="{27C45CD9-0508-4D1E-923D-4DFDAA610D19}" type="slidenum">
              <a:rPr lang="zh-CN" altLang="en-US" smtClean="0"/>
              <a:pPr/>
              <a:t>14</a:t>
            </a:fld>
            <a:endParaRPr lang="zh-CN" altLang="en-US" dirty="0"/>
          </a:p>
        </p:txBody>
      </p:sp>
      <p:sp>
        <p:nvSpPr>
          <p:cNvPr id="8" name="文本框 7">
            <a:extLst>
              <a:ext uri="{FF2B5EF4-FFF2-40B4-BE49-F238E27FC236}">
                <a16:creationId xmlns:a16="http://schemas.microsoft.com/office/drawing/2014/main" id="{4828782F-E4A0-4D59-A77A-EC6082D061D8}"/>
              </a:ext>
            </a:extLst>
          </p:cNvPr>
          <p:cNvSpPr txBox="1"/>
          <p:nvPr/>
        </p:nvSpPr>
        <p:spPr>
          <a:xfrm>
            <a:off x="178904" y="930275"/>
            <a:ext cx="8904558" cy="1754326"/>
          </a:xfrm>
          <a:prstGeom prst="rect">
            <a:avLst/>
          </a:prstGeom>
          <a:noFill/>
        </p:spPr>
        <p:txBody>
          <a:bodyPr wrap="square">
            <a:spAutoFit/>
          </a:bodyPr>
          <a:lstStyle/>
          <a:p>
            <a:r>
              <a:rPr lang="zh-CN" altLang="en-US" dirty="0"/>
              <a:t>物理学院共有教职员工</a:t>
            </a:r>
            <a:r>
              <a:rPr lang="en-US" altLang="zh-CN" dirty="0"/>
              <a:t>451</a:t>
            </a:r>
            <a:r>
              <a:rPr lang="zh-CN" altLang="en-US" dirty="0"/>
              <a:t>人，其中教授</a:t>
            </a:r>
            <a:r>
              <a:rPr lang="en-US" altLang="zh-CN" dirty="0"/>
              <a:t>115</a:t>
            </a:r>
            <a:r>
              <a:rPr lang="zh-CN" altLang="en-US" dirty="0"/>
              <a:t>人，副教授（含特任教授）</a:t>
            </a:r>
            <a:r>
              <a:rPr lang="en-US" altLang="zh-CN" dirty="0"/>
              <a:t>109</a:t>
            </a:r>
            <a:r>
              <a:rPr lang="zh-CN" altLang="en-US" dirty="0"/>
              <a:t>人，聘期制科研人员</a:t>
            </a:r>
            <a:r>
              <a:rPr lang="en-US" altLang="zh-CN" dirty="0"/>
              <a:t>173</a:t>
            </a:r>
            <a:r>
              <a:rPr lang="zh-CN" altLang="en-US" dirty="0"/>
              <a:t>人。现有中国科学院与中国工程院院士（含外聘）</a:t>
            </a:r>
            <a:r>
              <a:rPr lang="en-US" altLang="zh-CN" dirty="0"/>
              <a:t>17</a:t>
            </a:r>
            <a:r>
              <a:rPr lang="zh-CN" altLang="en-US" dirty="0"/>
              <a:t>名，国家级教学名师</a:t>
            </a:r>
            <a:r>
              <a:rPr lang="en-US" altLang="zh-CN" dirty="0"/>
              <a:t>2</a:t>
            </a:r>
            <a:r>
              <a:rPr lang="zh-CN" altLang="en-US" dirty="0"/>
              <a:t>人，教育部人才计划</a:t>
            </a:r>
            <a:r>
              <a:rPr lang="en-US" altLang="zh-CN" dirty="0"/>
              <a:t>19</a:t>
            </a:r>
            <a:r>
              <a:rPr lang="zh-CN" altLang="en-US" dirty="0"/>
              <a:t>人（含青年学者），国家万人计划入选者</a:t>
            </a:r>
            <a:r>
              <a:rPr lang="en-US" altLang="zh-CN" dirty="0"/>
              <a:t>16</a:t>
            </a:r>
            <a:r>
              <a:rPr lang="zh-CN" altLang="en-US" dirty="0"/>
              <a:t>人</a:t>
            </a:r>
            <a:r>
              <a:rPr lang="zh-CN" altLang="en-US" dirty="0">
                <a:effectLst/>
                <a:latin typeface="微软雅黑" panose="020B0503020204020204" pitchFamily="34" charset="-122"/>
                <a:ea typeface="微软雅黑" panose="020B0503020204020204" pitchFamily="34" charset="-122"/>
              </a:rPr>
              <a:t>（含青年人才）</a:t>
            </a:r>
            <a:r>
              <a:rPr lang="zh-CN" altLang="en-US" dirty="0"/>
              <a:t>，国家杰出青年基金获得者</a:t>
            </a:r>
            <a:r>
              <a:rPr lang="en-US" altLang="zh-CN" dirty="0"/>
              <a:t>41</a:t>
            </a:r>
            <a:r>
              <a:rPr lang="zh-CN" altLang="en-US" dirty="0"/>
              <a:t>人，国家创新人才计划人才</a:t>
            </a:r>
            <a:r>
              <a:rPr lang="en-US" altLang="zh-CN" dirty="0"/>
              <a:t>50</a:t>
            </a:r>
            <a:r>
              <a:rPr lang="zh-CN" altLang="en-US" dirty="0"/>
              <a:t>人，国家优秀青年基金获得者</a:t>
            </a:r>
            <a:r>
              <a:rPr lang="en-US" altLang="zh-CN" dirty="0"/>
              <a:t>32</a:t>
            </a:r>
            <a:r>
              <a:rPr lang="zh-CN" altLang="en-US" dirty="0"/>
              <a:t>人，中国科学院人才计划学者</a:t>
            </a:r>
            <a:r>
              <a:rPr lang="en-US" altLang="zh-CN" dirty="0"/>
              <a:t>43</a:t>
            </a:r>
            <a:r>
              <a:rPr lang="zh-CN" altLang="en-US" dirty="0"/>
              <a:t>人。物理学院设有“严济慈大师讲席”、“赵忠尧大师讲席”和“王绶琯大师讲席”，并聘请国内外数十名兼职和客座教授。</a:t>
            </a:r>
          </a:p>
        </p:txBody>
      </p:sp>
      <p:pic>
        <p:nvPicPr>
          <p:cNvPr id="10" name="图片 9">
            <a:extLst>
              <a:ext uri="{FF2B5EF4-FFF2-40B4-BE49-F238E27FC236}">
                <a16:creationId xmlns:a16="http://schemas.microsoft.com/office/drawing/2014/main" id="{E8E3B8BD-84E9-4DDA-B810-3E4FBBA33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04" y="2684601"/>
            <a:ext cx="8806070" cy="3446802"/>
          </a:xfrm>
          <a:prstGeom prst="rect">
            <a:avLst/>
          </a:prstGeom>
        </p:spPr>
      </p:pic>
    </p:spTree>
    <p:extLst>
      <p:ext uri="{BB962C8B-B14F-4D97-AF65-F5344CB8AC3E}">
        <p14:creationId xmlns:p14="http://schemas.microsoft.com/office/powerpoint/2010/main" val="2673005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众多实验室和一流专业</a:t>
            </a:r>
          </a:p>
        </p:txBody>
      </p:sp>
      <p:sp>
        <p:nvSpPr>
          <p:cNvPr id="5" name="灯片编号占位符 4"/>
          <p:cNvSpPr>
            <a:spLocks noGrp="1"/>
          </p:cNvSpPr>
          <p:nvPr>
            <p:ph type="sldNum" sz="quarter" idx="14"/>
          </p:nvPr>
        </p:nvSpPr>
        <p:spPr/>
        <p:txBody>
          <a:bodyPr/>
          <a:lstStyle/>
          <a:p>
            <a:fld id="{27C45CD9-0508-4D1E-923D-4DFDAA610D19}" type="slidenum">
              <a:rPr lang="zh-CN" altLang="en-US" smtClean="0"/>
              <a:pPr/>
              <a:t>15</a:t>
            </a:fld>
            <a:endParaRPr lang="zh-CN" altLang="en-US" dirty="0"/>
          </a:p>
        </p:txBody>
      </p:sp>
      <p:sp>
        <p:nvSpPr>
          <p:cNvPr id="6" name="文本框 5">
            <a:extLst>
              <a:ext uri="{FF2B5EF4-FFF2-40B4-BE49-F238E27FC236}">
                <a16:creationId xmlns:a16="http://schemas.microsoft.com/office/drawing/2014/main" id="{88C961B9-3FF1-46CB-9DA8-5634E6C846CE}"/>
              </a:ext>
            </a:extLst>
          </p:cNvPr>
          <p:cNvSpPr txBox="1"/>
          <p:nvPr/>
        </p:nvSpPr>
        <p:spPr>
          <a:xfrm>
            <a:off x="-51766" y="993195"/>
            <a:ext cx="9135228" cy="2862322"/>
          </a:xfrm>
          <a:prstGeom prst="rect">
            <a:avLst/>
          </a:prstGeom>
          <a:noFill/>
        </p:spPr>
        <p:txBody>
          <a:bodyPr wrap="square">
            <a:spAutoFit/>
          </a:bodyPr>
          <a:lstStyle/>
          <a:p>
            <a:r>
              <a:rPr lang="zh-CN" altLang="en-US" dirty="0">
                <a:effectLst/>
                <a:latin typeface="微软雅黑" panose="020B0503020204020204" pitchFamily="34" charset="-122"/>
                <a:ea typeface="微软雅黑" panose="020B0503020204020204" pitchFamily="34" charset="-122"/>
              </a:rPr>
              <a:t>中国科学技术大学物理学院建有核探测与核电子学国家重点实验室，及量子信息、星系与宇宙学、强耦合量子材料物理、微观磁共振、光电子技术、物理电子学等</a:t>
            </a:r>
            <a:r>
              <a:rPr lang="en-US" altLang="zh-CN" dirty="0">
                <a:effectLst/>
                <a:latin typeface="微软雅黑" panose="020B0503020204020204" pitchFamily="34" charset="-122"/>
                <a:ea typeface="微软雅黑" panose="020B0503020204020204" pitchFamily="34" charset="-122"/>
              </a:rPr>
              <a:t>6</a:t>
            </a:r>
            <a:r>
              <a:rPr lang="zh-CN" altLang="en-US" dirty="0">
                <a:effectLst/>
                <a:latin typeface="微软雅黑" panose="020B0503020204020204" pitchFamily="34" charset="-122"/>
                <a:ea typeface="微软雅黑" panose="020B0503020204020204" pitchFamily="34" charset="-122"/>
              </a:rPr>
              <a:t>个中国科学院及安徽省重点实验室；物理学院还紧密依托合肥微尺度物质科学国家研究中心、国家同步辐射实验室开展研究工作；发起并推动了合肥国家实验室的成立和建设。物理学院涵盖了物理学、天文学、光学工程、电子科学与技术</a:t>
            </a:r>
            <a:r>
              <a:rPr lang="en-US" altLang="zh-CN" dirty="0">
                <a:effectLst/>
                <a:latin typeface="微软雅黑" panose="020B0503020204020204" pitchFamily="34" charset="-122"/>
                <a:ea typeface="微软雅黑" panose="020B0503020204020204" pitchFamily="34" charset="-122"/>
              </a:rPr>
              <a:t>4</a:t>
            </a:r>
            <a:r>
              <a:rPr lang="zh-CN" altLang="en-US" dirty="0">
                <a:effectLst/>
                <a:latin typeface="微软雅黑" panose="020B0503020204020204" pitchFamily="34" charset="-122"/>
                <a:ea typeface="微软雅黑" panose="020B0503020204020204" pitchFamily="34" charset="-122"/>
              </a:rPr>
              <a:t>个一级学科，</a:t>
            </a:r>
            <a:r>
              <a:rPr lang="en-US" altLang="zh-CN" dirty="0">
                <a:effectLst/>
                <a:latin typeface="微软雅黑" panose="020B0503020204020204" pitchFamily="34" charset="-122"/>
                <a:ea typeface="微软雅黑" panose="020B0503020204020204" pitchFamily="34" charset="-122"/>
              </a:rPr>
              <a:t>2021</a:t>
            </a:r>
            <a:r>
              <a:rPr lang="zh-CN" altLang="en-US" dirty="0">
                <a:effectLst/>
                <a:latin typeface="微软雅黑" panose="020B0503020204020204" pitchFamily="34" charset="-122"/>
                <a:ea typeface="微软雅黑" panose="020B0503020204020204" pitchFamily="34" charset="-122"/>
              </a:rPr>
              <a:t>年新获批量子科学与技术自设一级学科。</a:t>
            </a:r>
            <a:r>
              <a:rPr lang="en-US" altLang="zh-CN" dirty="0">
                <a:effectLst/>
                <a:latin typeface="微软雅黑" panose="020B0503020204020204" pitchFamily="34" charset="-122"/>
                <a:ea typeface="微软雅黑" panose="020B0503020204020204" pitchFamily="34" charset="-122"/>
              </a:rPr>
              <a:t>2016</a:t>
            </a:r>
            <a:r>
              <a:rPr lang="zh-CN" altLang="en-US" dirty="0">
                <a:effectLst/>
                <a:latin typeface="微软雅黑" panose="020B0503020204020204" pitchFamily="34" charset="-122"/>
                <a:ea typeface="微软雅黑" panose="020B0503020204020204" pitchFamily="34" charset="-122"/>
              </a:rPr>
              <a:t>年，在教育部第四轮全国高校学科评估中，物理学、天文学被评为</a:t>
            </a:r>
            <a:r>
              <a:rPr lang="en-US" altLang="zh-CN" dirty="0">
                <a:effectLst/>
                <a:latin typeface="微软雅黑" panose="020B0503020204020204" pitchFamily="34" charset="-122"/>
                <a:ea typeface="微软雅黑" panose="020B0503020204020204" pitchFamily="34" charset="-122"/>
              </a:rPr>
              <a:t>A+</a:t>
            </a:r>
            <a:r>
              <a:rPr lang="zh-CN" altLang="en-US" dirty="0">
                <a:effectLst/>
                <a:latin typeface="微软雅黑" panose="020B0503020204020204" pitchFamily="34" charset="-122"/>
                <a:ea typeface="微软雅黑" panose="020B0503020204020204" pitchFamily="34" charset="-122"/>
              </a:rPr>
              <a:t>学科，并入选国家“双一流”建设。物理学、天文学、应用物理学、光电信息科学与工程先后获批“双万计划”国家级一流本科专业建设点。</a:t>
            </a:r>
            <a:r>
              <a:rPr lang="en-US" altLang="zh-CN" dirty="0">
                <a:effectLst/>
                <a:latin typeface="微软雅黑" panose="020B0503020204020204" pitchFamily="34" charset="-122"/>
                <a:ea typeface="微软雅黑" panose="020B0503020204020204" pitchFamily="34" charset="-122"/>
              </a:rPr>
              <a:t>2021</a:t>
            </a:r>
            <a:r>
              <a:rPr lang="zh-CN" altLang="en-US" dirty="0">
                <a:effectLst/>
                <a:latin typeface="微软雅黑" panose="020B0503020204020204" pitchFamily="34" charset="-122"/>
                <a:ea typeface="微软雅黑" panose="020B0503020204020204" pitchFamily="34" charset="-122"/>
              </a:rPr>
              <a:t>年，经教育部批准，新设量子信息科学本科专业。严济慈物理科技英才班入选教育部“拔尖计划”、“拔尖计划</a:t>
            </a:r>
            <a:r>
              <a:rPr lang="en-US" altLang="zh-CN" dirty="0">
                <a:effectLst/>
                <a:latin typeface="微软雅黑" panose="020B0503020204020204" pitchFamily="34" charset="-122"/>
                <a:ea typeface="微软雅黑" panose="020B0503020204020204" pitchFamily="34" charset="-122"/>
              </a:rPr>
              <a:t>2.0”</a:t>
            </a:r>
            <a:r>
              <a:rPr lang="zh-CN" altLang="en-US" dirty="0">
                <a:effectLst/>
                <a:latin typeface="微软雅黑" panose="020B0503020204020204" pitchFamily="34" charset="-122"/>
                <a:ea typeface="微软雅黑" panose="020B0503020204020204" pitchFamily="34" charset="-122"/>
              </a:rPr>
              <a:t>，王绶琯天文科技英才班入选教育部“拔尖计划</a:t>
            </a:r>
            <a:r>
              <a:rPr lang="en-US" altLang="zh-CN" dirty="0">
                <a:effectLst/>
                <a:latin typeface="微软雅黑" panose="020B0503020204020204" pitchFamily="34" charset="-122"/>
                <a:ea typeface="微软雅黑" panose="020B0503020204020204" pitchFamily="34" charset="-122"/>
              </a:rPr>
              <a:t>2.0”</a:t>
            </a:r>
            <a:r>
              <a:rPr lang="zh-CN" altLang="en-US" dirty="0">
                <a:effectLst/>
                <a:latin typeface="微软雅黑" panose="020B0503020204020204" pitchFamily="34" charset="-122"/>
                <a:ea typeface="微软雅黑" panose="020B0503020204020204" pitchFamily="34" charset="-122"/>
              </a:rPr>
              <a:t>。</a:t>
            </a:r>
            <a:endParaRPr lang="zh-CN" altLang="en-US" dirty="0"/>
          </a:p>
        </p:txBody>
      </p:sp>
    </p:spTree>
    <p:extLst>
      <p:ext uri="{BB962C8B-B14F-4D97-AF65-F5344CB8AC3E}">
        <p14:creationId xmlns:p14="http://schemas.microsoft.com/office/powerpoint/2010/main" val="2709426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优质的教育（四百生一院士）（扎实的数理基础）</a:t>
            </a:r>
          </a:p>
        </p:txBody>
      </p:sp>
      <p:sp>
        <p:nvSpPr>
          <p:cNvPr id="5" name="灯片编号占位符 4"/>
          <p:cNvSpPr>
            <a:spLocks noGrp="1"/>
          </p:cNvSpPr>
          <p:nvPr>
            <p:ph type="sldNum" sz="quarter" idx="14"/>
          </p:nvPr>
        </p:nvSpPr>
        <p:spPr/>
        <p:txBody>
          <a:bodyPr/>
          <a:lstStyle/>
          <a:p>
            <a:fld id="{27C45CD9-0508-4D1E-923D-4DFDAA610D19}" type="slidenum">
              <a:rPr lang="zh-CN" altLang="en-US" smtClean="0"/>
              <a:pPr/>
              <a:t>16</a:t>
            </a:fld>
            <a:endParaRPr lang="zh-CN" altLang="en-US" dirty="0"/>
          </a:p>
        </p:txBody>
      </p:sp>
      <p:sp>
        <p:nvSpPr>
          <p:cNvPr id="6" name="文本框 5">
            <a:extLst>
              <a:ext uri="{FF2B5EF4-FFF2-40B4-BE49-F238E27FC236}">
                <a16:creationId xmlns:a16="http://schemas.microsoft.com/office/drawing/2014/main" id="{824F5DCA-6BCB-46D5-8C07-E64265AF34F2}"/>
              </a:ext>
            </a:extLst>
          </p:cNvPr>
          <p:cNvSpPr txBox="1"/>
          <p:nvPr/>
        </p:nvSpPr>
        <p:spPr>
          <a:xfrm>
            <a:off x="-33131" y="930275"/>
            <a:ext cx="9177131" cy="3970318"/>
          </a:xfrm>
          <a:prstGeom prst="rect">
            <a:avLst/>
          </a:prstGeom>
          <a:noFill/>
        </p:spPr>
        <p:txBody>
          <a:bodyPr wrap="square">
            <a:spAutoFit/>
          </a:bodyPr>
          <a:lstStyle/>
          <a:p>
            <a:r>
              <a:rPr lang="zh-CN" altLang="en-US" dirty="0"/>
              <a:t>中国科学技术大学物理学院每年招收本科生和研究生各约</a:t>
            </a:r>
            <a:r>
              <a:rPr lang="en-US" altLang="zh-CN" dirty="0"/>
              <a:t>300</a:t>
            </a:r>
            <a:r>
              <a:rPr lang="zh-CN" altLang="en-US" dirty="0"/>
              <a:t>名。目前物理学院在校学生</a:t>
            </a:r>
            <a:r>
              <a:rPr lang="en-US" altLang="zh-CN" dirty="0"/>
              <a:t>2551</a:t>
            </a:r>
            <a:r>
              <a:rPr lang="zh-CN" altLang="en-US" dirty="0"/>
              <a:t>人，其中本科生</a:t>
            </a:r>
            <a:r>
              <a:rPr lang="en-US" altLang="zh-CN" dirty="0"/>
              <a:t>1243</a:t>
            </a:r>
            <a:r>
              <a:rPr lang="zh-CN" altLang="en-US" dirty="0"/>
              <a:t>人，博士研究生</a:t>
            </a:r>
            <a:r>
              <a:rPr lang="en-US" altLang="zh-CN" dirty="0"/>
              <a:t>522</a:t>
            </a:r>
            <a:r>
              <a:rPr lang="zh-CN" altLang="en-US" dirty="0"/>
              <a:t>人，硕士研究生</a:t>
            </a:r>
            <a:r>
              <a:rPr lang="en-US" altLang="zh-CN" dirty="0"/>
              <a:t>562</a:t>
            </a:r>
            <a:r>
              <a:rPr lang="zh-CN" altLang="en-US" dirty="0"/>
              <a:t>人，基础课代培研究生</a:t>
            </a:r>
            <a:r>
              <a:rPr lang="en-US" altLang="zh-CN" dirty="0"/>
              <a:t>224</a:t>
            </a:r>
            <a:r>
              <a:rPr lang="zh-CN" altLang="en-US" dirty="0"/>
              <a:t>人。 </a:t>
            </a:r>
            <a:r>
              <a:rPr lang="zh-CN" altLang="en-US" b="1" dirty="0">
                <a:solidFill>
                  <a:srgbClr val="FF0000"/>
                </a:solidFill>
              </a:rPr>
              <a:t>物理学院本科毕业生约</a:t>
            </a:r>
            <a:r>
              <a:rPr lang="en-US" altLang="zh-CN" b="1" dirty="0">
                <a:solidFill>
                  <a:srgbClr val="FF0000"/>
                </a:solidFill>
              </a:rPr>
              <a:t>80%</a:t>
            </a:r>
            <a:r>
              <a:rPr lang="zh-CN" altLang="en-US" b="1" dirty="0">
                <a:solidFill>
                  <a:srgbClr val="FF0000"/>
                </a:solidFill>
              </a:rPr>
              <a:t>进入国内外大学或研究院所继续深造，博士毕业生约</a:t>
            </a:r>
            <a:r>
              <a:rPr lang="en-US" altLang="zh-CN" b="1" dirty="0">
                <a:solidFill>
                  <a:srgbClr val="FF0000"/>
                </a:solidFill>
              </a:rPr>
              <a:t>3/4</a:t>
            </a:r>
            <a:r>
              <a:rPr lang="zh-CN" altLang="en-US" b="1" dirty="0">
                <a:solidFill>
                  <a:srgbClr val="FF0000"/>
                </a:solidFill>
              </a:rPr>
              <a:t>继续从事学术研究工作</a:t>
            </a:r>
            <a:r>
              <a:rPr lang="zh-CN" altLang="en-US" dirty="0"/>
              <a:t>，已经成为国际知名的物理学人才培养重镇。在我国学位制度建立最初</a:t>
            </a:r>
            <a:r>
              <a:rPr lang="en-US" altLang="zh-CN" dirty="0"/>
              <a:t>10</a:t>
            </a:r>
            <a:r>
              <a:rPr lang="zh-CN" altLang="en-US" dirty="0"/>
              <a:t>年（</a:t>
            </a:r>
            <a:r>
              <a:rPr lang="en-US" altLang="zh-CN" dirty="0"/>
              <a:t>1990</a:t>
            </a:r>
            <a:r>
              <a:rPr lang="zh-CN" altLang="en-US" dirty="0"/>
              <a:t>年前）所授予的</a:t>
            </a:r>
            <a:r>
              <a:rPr lang="en-US" altLang="zh-CN" dirty="0"/>
              <a:t>454</a:t>
            </a:r>
            <a:r>
              <a:rPr lang="zh-CN" altLang="en-US" dirty="0"/>
              <a:t>名物理学博士中，物理学院培养了</a:t>
            </a:r>
            <a:r>
              <a:rPr lang="en-US" altLang="zh-CN" dirty="0"/>
              <a:t>51</a:t>
            </a:r>
            <a:r>
              <a:rPr lang="zh-CN" altLang="en-US" dirty="0"/>
              <a:t>位，其中范洪义博士是首批获学位的</a:t>
            </a:r>
            <a:r>
              <a:rPr lang="en-US" altLang="zh-CN" dirty="0"/>
              <a:t>18</a:t>
            </a:r>
            <a:r>
              <a:rPr lang="zh-CN" altLang="en-US" dirty="0"/>
              <a:t>位博士之一。 我国改革改革开放初期施行的“中美联合招收物理研究生项目（</a:t>
            </a:r>
            <a:r>
              <a:rPr lang="en-US" altLang="zh-CN" dirty="0"/>
              <a:t>CUSPEA</a:t>
            </a:r>
            <a:r>
              <a:rPr lang="zh-CN" altLang="en-US" dirty="0"/>
              <a:t>）”</a:t>
            </a:r>
            <a:r>
              <a:rPr lang="en-US" altLang="zh-CN" dirty="0"/>
              <a:t>10</a:t>
            </a:r>
            <a:r>
              <a:rPr lang="zh-CN" altLang="en-US" dirty="0"/>
              <a:t>年共选拔</a:t>
            </a:r>
            <a:r>
              <a:rPr lang="en-US" altLang="zh-CN" dirty="0"/>
              <a:t>919</a:t>
            </a:r>
            <a:r>
              <a:rPr lang="zh-CN" altLang="en-US" dirty="0"/>
              <a:t>人，中国科学技术大学的毕业生最多，达</a:t>
            </a:r>
            <a:r>
              <a:rPr lang="en-US" altLang="zh-CN" dirty="0"/>
              <a:t>219</a:t>
            </a:r>
            <a:r>
              <a:rPr lang="zh-CN" altLang="en-US" dirty="0"/>
              <a:t>人。 自</a:t>
            </a:r>
            <a:r>
              <a:rPr lang="en-US" altLang="zh-CN" dirty="0"/>
              <a:t>1999</a:t>
            </a:r>
            <a:r>
              <a:rPr lang="zh-CN" altLang="en-US" dirty="0"/>
              <a:t>年教育部组织全国优秀博士论文评选以来，物理学院共有</a:t>
            </a:r>
            <a:r>
              <a:rPr lang="en-US" altLang="zh-CN" dirty="0"/>
              <a:t>13</a:t>
            </a:r>
            <a:r>
              <a:rPr lang="zh-CN" altLang="en-US" dirty="0"/>
              <a:t>篇物理学与天文学博士论文入选，占此两学科入选总数的</a:t>
            </a:r>
            <a:r>
              <a:rPr lang="en-US" altLang="zh-CN" dirty="0"/>
              <a:t>1/9</a:t>
            </a:r>
            <a:r>
              <a:rPr lang="zh-CN" altLang="en-US" dirty="0"/>
              <a:t>。</a:t>
            </a:r>
            <a:r>
              <a:rPr lang="zh-CN" altLang="en-US" b="1" dirty="0">
                <a:solidFill>
                  <a:srgbClr val="FF0000"/>
                </a:solidFill>
              </a:rPr>
              <a:t>半个世纪以来，中国科学技术大学物理学院已经培养了一大批不同领域的杰出人才</a:t>
            </a:r>
            <a:r>
              <a:rPr lang="zh-CN" altLang="en-US" dirty="0"/>
              <a:t>，包括赵忠贤、朱清时、何多慧等</a:t>
            </a:r>
            <a:r>
              <a:rPr lang="en-US" altLang="zh-CN" dirty="0"/>
              <a:t>18</a:t>
            </a:r>
            <a:r>
              <a:rPr lang="zh-CN" altLang="en-US" dirty="0"/>
              <a:t>名中国科学院和中国工程院院士，王子义、常永福等多名从事国防事业的将军，以及文小刚、潘卓华、周冰、谢心澄、林海青、许怒、赵政国、侯建国、翁征宇、王力军、斯其苗、崔伟、赖东、陈仙辉、毛淑德、常进、杜江峰、葛健、潘建伟、庄小威、段路明、李巨、封东来、李传锋等众多活跃在国际科学研究前沿的中青年学者。</a:t>
            </a:r>
          </a:p>
        </p:txBody>
      </p:sp>
    </p:spTree>
    <p:extLst>
      <p:ext uri="{BB962C8B-B14F-4D97-AF65-F5344CB8AC3E}">
        <p14:creationId xmlns:p14="http://schemas.microsoft.com/office/powerpoint/2010/main" val="926083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优秀的科研成果</a:t>
            </a:r>
          </a:p>
        </p:txBody>
      </p:sp>
      <p:sp>
        <p:nvSpPr>
          <p:cNvPr id="5" name="灯片编号占位符 4"/>
          <p:cNvSpPr>
            <a:spLocks noGrp="1"/>
          </p:cNvSpPr>
          <p:nvPr>
            <p:ph type="sldNum" sz="quarter" idx="14"/>
          </p:nvPr>
        </p:nvSpPr>
        <p:spPr/>
        <p:txBody>
          <a:bodyPr/>
          <a:lstStyle/>
          <a:p>
            <a:fld id="{27C45CD9-0508-4D1E-923D-4DFDAA610D19}" type="slidenum">
              <a:rPr lang="zh-CN" altLang="en-US" smtClean="0"/>
              <a:pPr/>
              <a:t>17</a:t>
            </a:fld>
            <a:endParaRPr lang="zh-CN" altLang="en-US" dirty="0"/>
          </a:p>
        </p:txBody>
      </p:sp>
      <p:sp>
        <p:nvSpPr>
          <p:cNvPr id="8" name="文本框 7">
            <a:extLst>
              <a:ext uri="{FF2B5EF4-FFF2-40B4-BE49-F238E27FC236}">
                <a16:creationId xmlns:a16="http://schemas.microsoft.com/office/drawing/2014/main" id="{FABF17E0-A06A-4286-B976-AAB8B65F7ABA}"/>
              </a:ext>
            </a:extLst>
          </p:cNvPr>
          <p:cNvSpPr txBox="1"/>
          <p:nvPr/>
        </p:nvSpPr>
        <p:spPr>
          <a:xfrm>
            <a:off x="0" y="1052902"/>
            <a:ext cx="9144000" cy="2031325"/>
          </a:xfrm>
          <a:prstGeom prst="rect">
            <a:avLst/>
          </a:prstGeom>
          <a:noFill/>
        </p:spPr>
        <p:txBody>
          <a:bodyPr wrap="square">
            <a:spAutoFit/>
          </a:bodyPr>
          <a:lstStyle/>
          <a:p>
            <a:r>
              <a:rPr lang="zh-CN" altLang="en-US" dirty="0"/>
              <a:t>中国科学技术大学物理学院积极参与国家基础及应用研究领域的重大研究课题以及大科学工程建设，承担了大量国家级科研项目，连续五年获得竞争性研究经费超过</a:t>
            </a:r>
            <a:r>
              <a:rPr lang="en-US" altLang="zh-CN" dirty="0"/>
              <a:t>3.0</a:t>
            </a:r>
            <a:r>
              <a:rPr lang="zh-CN" altLang="en-US" dirty="0"/>
              <a:t>亿元。 近</a:t>
            </a:r>
            <a:r>
              <a:rPr lang="en-US" altLang="zh-CN" dirty="0"/>
              <a:t>10</a:t>
            </a:r>
            <a:r>
              <a:rPr lang="zh-CN" altLang="en-US" dirty="0"/>
              <a:t>年来，学院在物理学重要的学术期刊</a:t>
            </a:r>
            <a:r>
              <a:rPr lang="en-US" altLang="zh-CN" dirty="0"/>
              <a:t>《Physical Review Letters》</a:t>
            </a:r>
            <a:r>
              <a:rPr lang="zh-CN" altLang="en-US" dirty="0"/>
              <a:t>上每年发表论文约</a:t>
            </a:r>
            <a:r>
              <a:rPr lang="en-US" altLang="zh-CN" dirty="0"/>
              <a:t>50</a:t>
            </a:r>
            <a:r>
              <a:rPr lang="zh-CN" altLang="en-US" dirty="0"/>
              <a:t>篇，其中第一作者单位论文每年约</a:t>
            </a:r>
            <a:r>
              <a:rPr lang="en-US" altLang="zh-CN" dirty="0"/>
              <a:t>30</a:t>
            </a:r>
            <a:r>
              <a:rPr lang="zh-CN" altLang="en-US" dirty="0"/>
              <a:t>篇。近两年在</a:t>
            </a:r>
            <a:r>
              <a:rPr lang="en-US" altLang="zh-CN" dirty="0"/>
              <a:t>《Nature》</a:t>
            </a:r>
            <a:r>
              <a:rPr lang="zh-CN" altLang="en-US" dirty="0"/>
              <a:t>、</a:t>
            </a:r>
            <a:r>
              <a:rPr lang="en-US" altLang="zh-CN" dirty="0"/>
              <a:t>《Science》</a:t>
            </a:r>
            <a:r>
              <a:rPr lang="zh-CN" altLang="en-US" dirty="0"/>
              <a:t>上发表论文近</a:t>
            </a:r>
            <a:r>
              <a:rPr lang="en-US" altLang="zh-CN" dirty="0"/>
              <a:t>20</a:t>
            </a:r>
            <a:r>
              <a:rPr lang="zh-CN" altLang="en-US" dirty="0"/>
              <a:t>篇。</a:t>
            </a:r>
            <a:r>
              <a:rPr lang="en-US" altLang="zh-CN" dirty="0"/>
              <a:t>2002</a:t>
            </a:r>
            <a:r>
              <a:rPr lang="zh-CN" altLang="en-US" dirty="0"/>
              <a:t>年以来，学院有</a:t>
            </a:r>
            <a:r>
              <a:rPr lang="en-US" altLang="zh-CN" dirty="0"/>
              <a:t>2</a:t>
            </a:r>
            <a:r>
              <a:rPr lang="zh-CN" altLang="en-US" dirty="0"/>
              <a:t>项成果获国家自然科学一等奖，</a:t>
            </a:r>
            <a:r>
              <a:rPr lang="en-US" altLang="zh-CN" dirty="0"/>
              <a:t>1</a:t>
            </a:r>
            <a:r>
              <a:rPr lang="zh-CN" altLang="en-US" dirty="0"/>
              <a:t>项成果获国家科技进步一等奖，</a:t>
            </a:r>
            <a:r>
              <a:rPr lang="en-US" altLang="zh-CN" dirty="0"/>
              <a:t>6</a:t>
            </a:r>
            <a:r>
              <a:rPr lang="zh-CN" altLang="en-US" dirty="0"/>
              <a:t>项成果获国家自然科学二等奖，</a:t>
            </a:r>
            <a:r>
              <a:rPr lang="en-US" altLang="zh-CN" dirty="0"/>
              <a:t>14</a:t>
            </a:r>
            <a:r>
              <a:rPr lang="zh-CN" altLang="en-US" dirty="0"/>
              <a:t>项成果</a:t>
            </a:r>
            <a:r>
              <a:rPr lang="en-US" altLang="zh-CN" dirty="0"/>
              <a:t>20</a:t>
            </a:r>
            <a:r>
              <a:rPr lang="zh-CN" altLang="en-US" dirty="0"/>
              <a:t>余次入选国际物理学重大年度进展、国家科技部年度基础科学研究十大新闻和中国高校科技十大进展。</a:t>
            </a:r>
          </a:p>
        </p:txBody>
      </p:sp>
      <p:sp>
        <p:nvSpPr>
          <p:cNvPr id="11" name="文本框 10">
            <a:extLst>
              <a:ext uri="{FF2B5EF4-FFF2-40B4-BE49-F238E27FC236}">
                <a16:creationId xmlns:a16="http://schemas.microsoft.com/office/drawing/2014/main" id="{91348106-454D-4920-9EC8-B140C53957D9}"/>
              </a:ext>
            </a:extLst>
          </p:cNvPr>
          <p:cNvSpPr txBox="1"/>
          <p:nvPr/>
        </p:nvSpPr>
        <p:spPr>
          <a:xfrm>
            <a:off x="0" y="3429000"/>
            <a:ext cx="6056243" cy="646331"/>
          </a:xfrm>
          <a:prstGeom prst="rect">
            <a:avLst/>
          </a:prstGeom>
          <a:noFill/>
        </p:spPr>
        <p:txBody>
          <a:bodyPr wrap="square" rtlCol="0">
            <a:spAutoFit/>
          </a:bodyPr>
          <a:lstStyle/>
          <a:p>
            <a:r>
              <a:rPr lang="zh-CN" altLang="en-US" dirty="0"/>
              <a:t>大家可以去看看我在库中放的资料</a:t>
            </a:r>
            <a:endParaRPr lang="en-US" altLang="zh-CN" dirty="0"/>
          </a:p>
          <a:p>
            <a:r>
              <a:rPr lang="zh-CN" altLang="en-US" dirty="0"/>
              <a:t>大家还可以去看看蜗壳的</a:t>
            </a:r>
            <a:r>
              <a:rPr lang="en-US" altLang="zh-CN" dirty="0"/>
              <a:t>Nature</a:t>
            </a:r>
            <a:r>
              <a:rPr lang="zh-CN" altLang="en-US" dirty="0"/>
              <a:t>指数，全国第一</a:t>
            </a:r>
          </a:p>
        </p:txBody>
      </p:sp>
    </p:spTree>
    <p:extLst>
      <p:ext uri="{BB962C8B-B14F-4D97-AF65-F5344CB8AC3E}">
        <p14:creationId xmlns:p14="http://schemas.microsoft.com/office/powerpoint/2010/main" val="1397223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a:t>
            </a:r>
            <a:r>
              <a:rPr lang="zh-CN" altLang="en-US" dirty="0"/>
              <a:t>众多专业选择</a:t>
            </a:r>
          </a:p>
        </p:txBody>
      </p:sp>
      <p:sp>
        <p:nvSpPr>
          <p:cNvPr id="5" name="灯片编号占位符 4"/>
          <p:cNvSpPr>
            <a:spLocks noGrp="1"/>
          </p:cNvSpPr>
          <p:nvPr>
            <p:ph type="sldNum" sz="quarter" idx="14"/>
          </p:nvPr>
        </p:nvSpPr>
        <p:spPr/>
        <p:txBody>
          <a:bodyPr/>
          <a:lstStyle/>
          <a:p>
            <a:fld id="{27C45CD9-0508-4D1E-923D-4DFDAA610D19}" type="slidenum">
              <a:rPr lang="zh-CN" altLang="en-US" smtClean="0"/>
              <a:pPr/>
              <a:t>18</a:t>
            </a:fld>
            <a:endParaRPr lang="zh-CN" altLang="en-US" dirty="0"/>
          </a:p>
        </p:txBody>
      </p:sp>
      <p:sp>
        <p:nvSpPr>
          <p:cNvPr id="6" name="文本框 5">
            <a:extLst>
              <a:ext uri="{FF2B5EF4-FFF2-40B4-BE49-F238E27FC236}">
                <a16:creationId xmlns:a16="http://schemas.microsoft.com/office/drawing/2014/main" id="{B307FD70-6150-4BF8-9C07-401B9F958E37}"/>
              </a:ext>
            </a:extLst>
          </p:cNvPr>
          <p:cNvSpPr txBox="1"/>
          <p:nvPr/>
        </p:nvSpPr>
        <p:spPr>
          <a:xfrm>
            <a:off x="318051" y="1059671"/>
            <a:ext cx="8474765" cy="646331"/>
          </a:xfrm>
          <a:prstGeom prst="rect">
            <a:avLst/>
          </a:prstGeom>
          <a:noFill/>
        </p:spPr>
        <p:txBody>
          <a:bodyPr wrap="square">
            <a:spAutoFit/>
          </a:bodyPr>
          <a:lstStyle/>
          <a:p>
            <a:r>
              <a:rPr lang="zh-CN" altLang="en-US" dirty="0"/>
              <a:t>本科生前期主要进行系统的基础理论教学和严格的实验动手能力训练，后期可根据自己的志趣爱好分别在</a:t>
            </a:r>
            <a:r>
              <a:rPr lang="en-US" altLang="zh-CN" dirty="0"/>
              <a:t>14</a:t>
            </a:r>
            <a:r>
              <a:rPr lang="zh-CN" altLang="en-US" dirty="0"/>
              <a:t>个学科方向内自主选择专业。</a:t>
            </a:r>
          </a:p>
        </p:txBody>
      </p:sp>
      <p:pic>
        <p:nvPicPr>
          <p:cNvPr id="11" name="图片 10">
            <a:extLst>
              <a:ext uri="{FF2B5EF4-FFF2-40B4-BE49-F238E27FC236}">
                <a16:creationId xmlns:a16="http://schemas.microsoft.com/office/drawing/2014/main" id="{5A149A51-9254-46AB-B0F8-542932DBA6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38" y="1706002"/>
            <a:ext cx="6817340" cy="5113006"/>
          </a:xfrm>
          <a:prstGeom prst="rect">
            <a:avLst/>
          </a:prstGeom>
        </p:spPr>
      </p:pic>
    </p:spTree>
    <p:extLst>
      <p:ext uri="{BB962C8B-B14F-4D97-AF65-F5344CB8AC3E}">
        <p14:creationId xmlns:p14="http://schemas.microsoft.com/office/powerpoint/2010/main" val="3799056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a:t>
            </a:r>
            <a:r>
              <a:rPr lang="zh-CN" altLang="en-US" dirty="0"/>
              <a:t>极高的出国率</a:t>
            </a:r>
          </a:p>
        </p:txBody>
      </p:sp>
      <p:sp>
        <p:nvSpPr>
          <p:cNvPr id="5" name="灯片编号占位符 4"/>
          <p:cNvSpPr>
            <a:spLocks noGrp="1"/>
          </p:cNvSpPr>
          <p:nvPr>
            <p:ph type="sldNum" sz="quarter" idx="14"/>
          </p:nvPr>
        </p:nvSpPr>
        <p:spPr/>
        <p:txBody>
          <a:bodyPr/>
          <a:lstStyle/>
          <a:p>
            <a:fld id="{27C45CD9-0508-4D1E-923D-4DFDAA610D19}" type="slidenum">
              <a:rPr lang="zh-CN" altLang="en-US" smtClean="0"/>
              <a:pPr/>
              <a:t>19</a:t>
            </a:fld>
            <a:endParaRPr lang="zh-CN" altLang="en-US" dirty="0"/>
          </a:p>
        </p:txBody>
      </p:sp>
      <p:sp>
        <p:nvSpPr>
          <p:cNvPr id="7" name="文本框 6">
            <a:extLst>
              <a:ext uri="{FF2B5EF4-FFF2-40B4-BE49-F238E27FC236}">
                <a16:creationId xmlns:a16="http://schemas.microsoft.com/office/drawing/2014/main" id="{87A92FA1-52B8-4970-8D10-EFC89B033463}"/>
              </a:ext>
            </a:extLst>
          </p:cNvPr>
          <p:cNvSpPr txBox="1"/>
          <p:nvPr/>
        </p:nvSpPr>
        <p:spPr>
          <a:xfrm>
            <a:off x="457200" y="981525"/>
            <a:ext cx="5267739" cy="369332"/>
          </a:xfrm>
          <a:prstGeom prst="rect">
            <a:avLst/>
          </a:prstGeom>
          <a:noFill/>
        </p:spPr>
        <p:txBody>
          <a:bodyPr wrap="square" rtlCol="0">
            <a:spAutoFit/>
          </a:bodyPr>
          <a:lstStyle/>
          <a:p>
            <a:r>
              <a:rPr lang="en-US" altLang="zh-CN" dirty="0"/>
              <a:t>BUT</a:t>
            </a:r>
            <a:r>
              <a:rPr lang="zh-CN" altLang="en-US" dirty="0"/>
              <a:t>，近年来受疫情和中美关系的影响，有所下降</a:t>
            </a:r>
          </a:p>
        </p:txBody>
      </p:sp>
      <p:sp>
        <p:nvSpPr>
          <p:cNvPr id="9" name="文本框 8">
            <a:extLst>
              <a:ext uri="{FF2B5EF4-FFF2-40B4-BE49-F238E27FC236}">
                <a16:creationId xmlns:a16="http://schemas.microsoft.com/office/drawing/2014/main" id="{A3AAD3BE-B79A-4FFF-8EBC-5BD429FA8915}"/>
              </a:ext>
            </a:extLst>
          </p:cNvPr>
          <p:cNvSpPr txBox="1"/>
          <p:nvPr/>
        </p:nvSpPr>
        <p:spPr>
          <a:xfrm>
            <a:off x="457200" y="1504915"/>
            <a:ext cx="8514522" cy="923330"/>
          </a:xfrm>
          <a:prstGeom prst="rect">
            <a:avLst/>
          </a:prstGeom>
          <a:noFill/>
        </p:spPr>
        <p:txBody>
          <a:bodyPr wrap="square">
            <a:spAutoFit/>
          </a:bodyPr>
          <a:lstStyle/>
          <a:p>
            <a:r>
              <a:rPr lang="en-US" altLang="zh-CN" dirty="0"/>
              <a:t>2015-2019</a:t>
            </a:r>
            <a:r>
              <a:rPr lang="zh-CN" altLang="en-US" dirty="0"/>
              <a:t>届物理学院毕业生中，</a:t>
            </a:r>
            <a:r>
              <a:rPr lang="en-US" altLang="zh-CN" dirty="0"/>
              <a:t>33.4%</a:t>
            </a:r>
            <a:r>
              <a:rPr lang="zh-CN" altLang="en-US" dirty="0"/>
              <a:t>选择出国（境）留学，</a:t>
            </a:r>
            <a:r>
              <a:rPr lang="en-US" altLang="zh-CN" dirty="0"/>
              <a:t>44.7%</a:t>
            </a:r>
            <a:r>
              <a:rPr lang="zh-CN" altLang="en-US" dirty="0"/>
              <a:t>在境内深造，</a:t>
            </a:r>
            <a:r>
              <a:rPr lang="en-US" altLang="zh-CN" dirty="0"/>
              <a:t>21.9%</a:t>
            </a:r>
            <a:r>
              <a:rPr lang="zh-CN" altLang="en-US" dirty="0"/>
              <a:t>选择工作等。在境内深造的同学中，</a:t>
            </a:r>
            <a:r>
              <a:rPr lang="en-US" altLang="zh-CN" dirty="0"/>
              <a:t>67.1%</a:t>
            </a:r>
            <a:r>
              <a:rPr lang="zh-CN" altLang="en-US" dirty="0"/>
              <a:t>在中国科大内继续学习，</a:t>
            </a:r>
            <a:r>
              <a:rPr lang="en-US" altLang="zh-CN" dirty="0"/>
              <a:t>17.1%</a:t>
            </a:r>
            <a:r>
              <a:rPr lang="zh-CN" altLang="en-US" dirty="0"/>
              <a:t>去往中国科学院各研究所，</a:t>
            </a:r>
            <a:r>
              <a:rPr lang="en-US" altLang="zh-CN" dirty="0"/>
              <a:t>15.8%</a:t>
            </a:r>
            <a:r>
              <a:rPr lang="zh-CN" altLang="en-US" dirty="0"/>
              <a:t>去往清华、北大等高等院校或研究院所。</a:t>
            </a:r>
          </a:p>
        </p:txBody>
      </p:sp>
      <p:pic>
        <p:nvPicPr>
          <p:cNvPr id="11" name="图片 10">
            <a:extLst>
              <a:ext uri="{FF2B5EF4-FFF2-40B4-BE49-F238E27FC236}">
                <a16:creationId xmlns:a16="http://schemas.microsoft.com/office/drawing/2014/main" id="{A13D4627-0F79-4FF6-B532-71220CA495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833" y="2360543"/>
            <a:ext cx="5996609" cy="4497457"/>
          </a:xfrm>
          <a:prstGeom prst="rect">
            <a:avLst/>
          </a:prstGeom>
        </p:spPr>
      </p:pic>
    </p:spTree>
    <p:extLst>
      <p:ext uri="{BB962C8B-B14F-4D97-AF65-F5344CB8AC3E}">
        <p14:creationId xmlns:p14="http://schemas.microsoft.com/office/powerpoint/2010/main" val="4206074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 y="1376197"/>
            <a:ext cx="2100471" cy="1050059"/>
          </a:xfrm>
        </p:spPr>
        <p:txBody>
          <a:bodyPr>
            <a:normAutofit/>
          </a:bodyPr>
          <a:lstStyle/>
          <a:p>
            <a:r>
              <a:rPr lang="en-US" altLang="zh-CN" dirty="0"/>
              <a:t>Procedure</a:t>
            </a:r>
            <a:endParaRPr lang="zh-CN" altLang="en-US" dirty="0"/>
          </a:p>
        </p:txBody>
      </p:sp>
      <p:sp>
        <p:nvSpPr>
          <p:cNvPr id="4" name="内容占位符 3"/>
          <p:cNvSpPr>
            <a:spLocks noGrp="1"/>
          </p:cNvSpPr>
          <p:nvPr>
            <p:ph sz="quarter" idx="13"/>
          </p:nvPr>
        </p:nvSpPr>
        <p:spPr/>
        <p:txBody>
          <a:bodyPr/>
          <a:lstStyle/>
          <a:p>
            <a:r>
              <a:rPr lang="en-US" altLang="zh-CN" dirty="0"/>
              <a:t>What</a:t>
            </a:r>
            <a:r>
              <a:rPr lang="zh-CN" altLang="en-US" dirty="0"/>
              <a:t> </a:t>
            </a:r>
            <a:r>
              <a:rPr lang="en-US" altLang="zh-CN" dirty="0"/>
              <a:t>is</a:t>
            </a:r>
            <a:r>
              <a:rPr lang="zh-CN" altLang="en-US" dirty="0"/>
              <a:t> </a:t>
            </a:r>
            <a:r>
              <a:rPr lang="en-US" altLang="zh-CN" dirty="0" err="1"/>
              <a:t>Physics@USTC</a:t>
            </a:r>
            <a:endParaRPr lang="en-US" altLang="zh-CN" dirty="0"/>
          </a:p>
          <a:p>
            <a:r>
              <a:rPr lang="en-US" altLang="zh-CN" dirty="0"/>
              <a:t>Why</a:t>
            </a:r>
            <a:r>
              <a:rPr lang="zh-CN" altLang="en-US" dirty="0"/>
              <a:t> </a:t>
            </a:r>
            <a:r>
              <a:rPr lang="en-US" altLang="zh-CN" dirty="0" err="1"/>
              <a:t>Physics@USTC</a:t>
            </a:r>
            <a:endParaRPr lang="en-US" altLang="zh-CN" dirty="0"/>
          </a:p>
          <a:p>
            <a:r>
              <a:rPr lang="en-US" altLang="zh-CN" dirty="0"/>
              <a:t>How to get in </a:t>
            </a:r>
            <a:r>
              <a:rPr lang="en-US" altLang="zh-CN" dirty="0" err="1"/>
              <a:t>Physics@USTC</a:t>
            </a:r>
            <a:endParaRPr lang="en-US" altLang="zh-CN" dirty="0"/>
          </a:p>
          <a:p>
            <a:r>
              <a:rPr lang="en-US" altLang="zh-CN" dirty="0"/>
              <a:t>A</a:t>
            </a:r>
            <a:r>
              <a:rPr lang="zh-CN" altLang="en-US" dirty="0"/>
              <a:t> </a:t>
            </a:r>
            <a:r>
              <a:rPr lang="en-US" altLang="zh-CN" dirty="0"/>
              <a:t>tiny lecture</a:t>
            </a:r>
            <a:endParaRPr lang="zh-CN" altLang="en-US" dirty="0"/>
          </a:p>
        </p:txBody>
      </p:sp>
      <p:sp>
        <p:nvSpPr>
          <p:cNvPr id="5" name="灯片编号占位符 4"/>
          <p:cNvSpPr>
            <a:spLocks noGrp="1"/>
          </p:cNvSpPr>
          <p:nvPr>
            <p:ph type="sldNum" sz="quarter" idx="14"/>
          </p:nvPr>
        </p:nvSpPr>
        <p:spPr/>
        <p:txBody>
          <a:bodyPr/>
          <a:lstStyle/>
          <a:p>
            <a:fld id="{27C45CD9-0508-4D1E-923D-4DFDAA610D19}" type="slidenum">
              <a:rPr lang="zh-CN" altLang="en-US" smtClean="0"/>
              <a:pPr/>
              <a:t>2</a:t>
            </a:fld>
            <a:endParaRPr lang="zh-CN" altLang="en-US" dirty="0"/>
          </a:p>
        </p:txBody>
      </p:sp>
    </p:spTree>
    <p:extLst>
      <p:ext uri="{BB962C8B-B14F-4D97-AF65-F5344CB8AC3E}">
        <p14:creationId xmlns:p14="http://schemas.microsoft.com/office/powerpoint/2010/main" val="2798963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How to get in </a:t>
            </a:r>
            <a:r>
              <a:rPr lang="en-US" altLang="zh-CN" dirty="0" err="1"/>
              <a:t>Physics@USTC</a:t>
            </a:r>
            <a:r>
              <a:rPr lang="en-US" altLang="zh-CN" dirty="0"/>
              <a:t> </a:t>
            </a:r>
            <a:endParaRPr lang="zh-CN" altLang="en-US" dirty="0"/>
          </a:p>
        </p:txBody>
      </p:sp>
      <p:sp>
        <p:nvSpPr>
          <p:cNvPr id="9" name="文本占位符 8"/>
          <p:cNvSpPr>
            <a:spLocks noGrp="1"/>
          </p:cNvSpPr>
          <p:nvPr>
            <p:ph type="body" sz="quarter" idx="13"/>
          </p:nvPr>
        </p:nvSpPr>
        <p:spPr/>
        <p:txBody>
          <a:bodyPr/>
          <a:lstStyle/>
          <a:p>
            <a:r>
              <a:rPr lang="en-US" altLang="zh-CN" dirty="0"/>
              <a:t>03</a:t>
            </a:r>
            <a:endParaRPr lang="zh-CN" altLang="en-US" dirty="0"/>
          </a:p>
        </p:txBody>
      </p:sp>
      <p:sp>
        <p:nvSpPr>
          <p:cNvPr id="4" name="灯片编号占位符 3"/>
          <p:cNvSpPr>
            <a:spLocks noGrp="1"/>
          </p:cNvSpPr>
          <p:nvPr>
            <p:ph type="sldNum" sz="quarter" idx="14"/>
          </p:nvPr>
        </p:nvSpPr>
        <p:spPr/>
        <p:txBody>
          <a:bodyPr/>
          <a:lstStyle/>
          <a:p>
            <a:fld id="{27C45CD9-0508-4D1E-923D-4DFDAA610D19}" type="slidenum">
              <a:rPr lang="zh-CN" altLang="en-US" smtClean="0"/>
              <a:pPr/>
              <a:t>20</a:t>
            </a:fld>
            <a:endParaRPr lang="zh-CN" altLang="en-US" dirty="0"/>
          </a:p>
        </p:txBody>
      </p:sp>
      <p:sp>
        <p:nvSpPr>
          <p:cNvPr id="5" name="文本框 4">
            <a:extLst>
              <a:ext uri="{FF2B5EF4-FFF2-40B4-BE49-F238E27FC236}">
                <a16:creationId xmlns:a16="http://schemas.microsoft.com/office/drawing/2014/main" id="{B8BFB336-E65F-43AF-928F-515D07EAB7E4}"/>
              </a:ext>
            </a:extLst>
          </p:cNvPr>
          <p:cNvSpPr txBox="1"/>
          <p:nvPr/>
        </p:nvSpPr>
        <p:spPr>
          <a:xfrm>
            <a:off x="2696817" y="2769704"/>
            <a:ext cx="3226905" cy="377687"/>
          </a:xfrm>
          <a:prstGeom prst="rect">
            <a:avLst/>
          </a:prstGeom>
          <a:noFill/>
        </p:spPr>
        <p:txBody>
          <a:bodyPr wrap="square" rtlCol="0">
            <a:spAutoFit/>
          </a:bodyPr>
          <a:lstStyle/>
          <a:p>
            <a:r>
              <a:rPr lang="en-US" altLang="zh-CN" dirty="0"/>
              <a:t>1.</a:t>
            </a:r>
            <a:r>
              <a:rPr lang="zh-CN" altLang="en-US" dirty="0"/>
              <a:t>高考</a:t>
            </a:r>
          </a:p>
        </p:txBody>
      </p:sp>
      <p:sp>
        <p:nvSpPr>
          <p:cNvPr id="6" name="文本框 5">
            <a:extLst>
              <a:ext uri="{FF2B5EF4-FFF2-40B4-BE49-F238E27FC236}">
                <a16:creationId xmlns:a16="http://schemas.microsoft.com/office/drawing/2014/main" id="{3DD2DDE5-083F-4B20-847E-9087C29DC5E1}"/>
              </a:ext>
            </a:extLst>
          </p:cNvPr>
          <p:cNvSpPr txBox="1"/>
          <p:nvPr/>
        </p:nvSpPr>
        <p:spPr>
          <a:xfrm>
            <a:off x="2696817" y="3429000"/>
            <a:ext cx="2892287" cy="369332"/>
          </a:xfrm>
          <a:prstGeom prst="rect">
            <a:avLst/>
          </a:prstGeom>
          <a:noFill/>
        </p:spPr>
        <p:txBody>
          <a:bodyPr wrap="square" rtlCol="0">
            <a:spAutoFit/>
          </a:bodyPr>
          <a:lstStyle/>
          <a:p>
            <a:r>
              <a:rPr lang="en-US" altLang="zh-CN" dirty="0"/>
              <a:t>2.</a:t>
            </a:r>
            <a:r>
              <a:rPr lang="zh-CN" altLang="en-US" dirty="0"/>
              <a:t>强基</a:t>
            </a:r>
          </a:p>
        </p:txBody>
      </p:sp>
      <p:sp>
        <p:nvSpPr>
          <p:cNvPr id="7" name="文本框 6">
            <a:extLst>
              <a:ext uri="{FF2B5EF4-FFF2-40B4-BE49-F238E27FC236}">
                <a16:creationId xmlns:a16="http://schemas.microsoft.com/office/drawing/2014/main" id="{80BF1F5A-7A77-4372-91B8-9A3815BEC798}"/>
              </a:ext>
            </a:extLst>
          </p:cNvPr>
          <p:cNvSpPr txBox="1"/>
          <p:nvPr/>
        </p:nvSpPr>
        <p:spPr>
          <a:xfrm>
            <a:off x="2696817" y="4071268"/>
            <a:ext cx="2574236" cy="369332"/>
          </a:xfrm>
          <a:prstGeom prst="rect">
            <a:avLst/>
          </a:prstGeom>
          <a:noFill/>
        </p:spPr>
        <p:txBody>
          <a:bodyPr wrap="square" rtlCol="0">
            <a:spAutoFit/>
          </a:bodyPr>
          <a:lstStyle/>
          <a:p>
            <a:r>
              <a:rPr lang="en-US" altLang="zh-CN" dirty="0"/>
              <a:t>3.</a:t>
            </a:r>
            <a:r>
              <a:rPr lang="zh-CN" altLang="en-US" dirty="0"/>
              <a:t>自强计划（农村户口）</a:t>
            </a:r>
          </a:p>
        </p:txBody>
      </p:sp>
      <p:sp>
        <p:nvSpPr>
          <p:cNvPr id="8" name="文本框 7">
            <a:extLst>
              <a:ext uri="{FF2B5EF4-FFF2-40B4-BE49-F238E27FC236}">
                <a16:creationId xmlns:a16="http://schemas.microsoft.com/office/drawing/2014/main" id="{3CF233BE-72DD-4E7B-AAD5-7186AF344F88}"/>
              </a:ext>
            </a:extLst>
          </p:cNvPr>
          <p:cNvSpPr txBox="1"/>
          <p:nvPr/>
        </p:nvSpPr>
        <p:spPr>
          <a:xfrm>
            <a:off x="3331861" y="3051313"/>
            <a:ext cx="4687957" cy="369332"/>
          </a:xfrm>
          <a:prstGeom prst="rect">
            <a:avLst/>
          </a:prstGeom>
          <a:noFill/>
        </p:spPr>
        <p:txBody>
          <a:bodyPr wrap="square" rtlCol="0">
            <a:spAutoFit/>
          </a:bodyPr>
          <a:lstStyle/>
          <a:p>
            <a:r>
              <a:rPr lang="en-US" altLang="zh-CN" dirty="0"/>
              <a:t>1.5.</a:t>
            </a:r>
            <a:r>
              <a:rPr lang="zh-CN" altLang="en-US" dirty="0"/>
              <a:t>高考经验？</a:t>
            </a:r>
            <a:r>
              <a:rPr lang="en-US" altLang="zh-CN" dirty="0"/>
              <a:t>(if the so called one exists)</a:t>
            </a:r>
            <a:endParaRPr lang="zh-CN" altLang="en-US" dirty="0"/>
          </a:p>
        </p:txBody>
      </p:sp>
      <p:sp>
        <p:nvSpPr>
          <p:cNvPr id="10" name="文本框 9">
            <a:extLst>
              <a:ext uri="{FF2B5EF4-FFF2-40B4-BE49-F238E27FC236}">
                <a16:creationId xmlns:a16="http://schemas.microsoft.com/office/drawing/2014/main" id="{6D22570D-621F-407F-AC08-B81B3AE7F11E}"/>
              </a:ext>
            </a:extLst>
          </p:cNvPr>
          <p:cNvSpPr txBox="1"/>
          <p:nvPr/>
        </p:nvSpPr>
        <p:spPr>
          <a:xfrm>
            <a:off x="3331861" y="3702254"/>
            <a:ext cx="4207565" cy="369332"/>
          </a:xfrm>
          <a:prstGeom prst="rect">
            <a:avLst/>
          </a:prstGeom>
          <a:noFill/>
        </p:spPr>
        <p:txBody>
          <a:bodyPr wrap="square" rtlCol="0">
            <a:spAutoFit/>
          </a:bodyPr>
          <a:lstStyle/>
          <a:p>
            <a:r>
              <a:rPr lang="en-US" altLang="zh-CN" dirty="0"/>
              <a:t>2.5.</a:t>
            </a:r>
            <a:r>
              <a:rPr lang="zh-CN" altLang="en-US" dirty="0"/>
              <a:t>严济慈物理英才班简介</a:t>
            </a:r>
          </a:p>
        </p:txBody>
      </p:sp>
    </p:spTree>
    <p:extLst>
      <p:ext uri="{BB962C8B-B14F-4D97-AF65-F5344CB8AC3E}">
        <p14:creationId xmlns:p14="http://schemas.microsoft.com/office/powerpoint/2010/main" val="4006319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高考</a:t>
            </a:r>
          </a:p>
        </p:txBody>
      </p:sp>
      <p:sp>
        <p:nvSpPr>
          <p:cNvPr id="5" name="灯片编号占位符 4"/>
          <p:cNvSpPr>
            <a:spLocks noGrp="1"/>
          </p:cNvSpPr>
          <p:nvPr>
            <p:ph type="sldNum" sz="quarter" idx="14"/>
          </p:nvPr>
        </p:nvSpPr>
        <p:spPr/>
        <p:txBody>
          <a:bodyPr/>
          <a:lstStyle/>
          <a:p>
            <a:fld id="{27C45CD9-0508-4D1E-923D-4DFDAA610D19}" type="slidenum">
              <a:rPr lang="zh-CN" altLang="en-US" smtClean="0"/>
              <a:pPr/>
              <a:t>21</a:t>
            </a:fld>
            <a:endParaRPr lang="zh-CN" altLang="en-US" dirty="0"/>
          </a:p>
        </p:txBody>
      </p:sp>
      <p:pic>
        <p:nvPicPr>
          <p:cNvPr id="6" name="图片 5">
            <a:extLst>
              <a:ext uri="{FF2B5EF4-FFF2-40B4-BE49-F238E27FC236}">
                <a16:creationId xmlns:a16="http://schemas.microsoft.com/office/drawing/2014/main" id="{D40A689B-F49D-4B19-B4CB-245CF797F8EA}"/>
              </a:ext>
            </a:extLst>
          </p:cNvPr>
          <p:cNvPicPr>
            <a:picLocks noChangeAspect="1"/>
          </p:cNvPicPr>
          <p:nvPr/>
        </p:nvPicPr>
        <p:blipFill>
          <a:blip r:embed="rId2"/>
          <a:stretch>
            <a:fillRect/>
          </a:stretch>
        </p:blipFill>
        <p:spPr>
          <a:xfrm>
            <a:off x="424070" y="930275"/>
            <a:ext cx="6215270" cy="5407177"/>
          </a:xfrm>
          <a:prstGeom prst="rect">
            <a:avLst/>
          </a:prstGeom>
        </p:spPr>
      </p:pic>
    </p:spTree>
    <p:extLst>
      <p:ext uri="{BB962C8B-B14F-4D97-AF65-F5344CB8AC3E}">
        <p14:creationId xmlns:p14="http://schemas.microsoft.com/office/powerpoint/2010/main" val="2604055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4"/>
          </p:nvPr>
        </p:nvSpPr>
        <p:spPr/>
        <p:txBody>
          <a:bodyPr/>
          <a:lstStyle/>
          <a:p>
            <a:fld id="{27C45CD9-0508-4D1E-923D-4DFDAA610D19}" type="slidenum">
              <a:rPr lang="zh-CN" altLang="en-US" smtClean="0"/>
              <a:pPr/>
              <a:t>22</a:t>
            </a:fld>
            <a:endParaRPr lang="zh-CN" altLang="en-US" dirty="0"/>
          </a:p>
        </p:txBody>
      </p:sp>
      <p:sp>
        <p:nvSpPr>
          <p:cNvPr id="9" name="文本框 8">
            <a:extLst>
              <a:ext uri="{FF2B5EF4-FFF2-40B4-BE49-F238E27FC236}">
                <a16:creationId xmlns:a16="http://schemas.microsoft.com/office/drawing/2014/main" id="{0EAB6E3F-F81D-440D-8383-AFAABA787042}"/>
              </a:ext>
            </a:extLst>
          </p:cNvPr>
          <p:cNvSpPr txBox="1"/>
          <p:nvPr/>
        </p:nvSpPr>
        <p:spPr>
          <a:xfrm>
            <a:off x="6224654" y="2248062"/>
            <a:ext cx="2398644" cy="369332"/>
          </a:xfrm>
          <a:prstGeom prst="rect">
            <a:avLst/>
          </a:prstGeom>
          <a:noFill/>
        </p:spPr>
        <p:txBody>
          <a:bodyPr wrap="square" rtlCol="0">
            <a:spAutoFit/>
          </a:bodyPr>
          <a:lstStyle/>
          <a:p>
            <a:r>
              <a:rPr lang="en-US" altLang="zh-CN" dirty="0"/>
              <a:t>610-2560</a:t>
            </a:r>
            <a:endParaRPr lang="zh-CN" altLang="en-US" dirty="0"/>
          </a:p>
        </p:txBody>
      </p:sp>
      <p:sp>
        <p:nvSpPr>
          <p:cNvPr id="11" name="文本框 10">
            <a:extLst>
              <a:ext uri="{FF2B5EF4-FFF2-40B4-BE49-F238E27FC236}">
                <a16:creationId xmlns:a16="http://schemas.microsoft.com/office/drawing/2014/main" id="{ED82EA7C-F8BC-4344-B3E7-C56331E1B0F7}"/>
              </a:ext>
            </a:extLst>
          </p:cNvPr>
          <p:cNvSpPr txBox="1"/>
          <p:nvPr/>
        </p:nvSpPr>
        <p:spPr>
          <a:xfrm>
            <a:off x="6255478" y="1726961"/>
            <a:ext cx="2109855" cy="369332"/>
          </a:xfrm>
          <a:prstGeom prst="rect">
            <a:avLst/>
          </a:prstGeom>
          <a:noFill/>
        </p:spPr>
        <p:txBody>
          <a:bodyPr wrap="square" rtlCol="0">
            <a:spAutoFit/>
          </a:bodyPr>
          <a:lstStyle/>
          <a:p>
            <a:r>
              <a:rPr lang="en-US" altLang="zh-CN" dirty="0"/>
              <a:t>368-767</a:t>
            </a:r>
            <a:endParaRPr lang="zh-CN" altLang="en-US" dirty="0"/>
          </a:p>
        </p:txBody>
      </p:sp>
      <p:sp>
        <p:nvSpPr>
          <p:cNvPr id="12" name="文本框 11">
            <a:extLst>
              <a:ext uri="{FF2B5EF4-FFF2-40B4-BE49-F238E27FC236}">
                <a16:creationId xmlns:a16="http://schemas.microsoft.com/office/drawing/2014/main" id="{9B3A12BF-D897-4C2C-A3EB-0DE22E944D6D}"/>
              </a:ext>
            </a:extLst>
          </p:cNvPr>
          <p:cNvSpPr txBox="1"/>
          <p:nvPr/>
        </p:nvSpPr>
        <p:spPr>
          <a:xfrm>
            <a:off x="6255478" y="1184627"/>
            <a:ext cx="1848679" cy="369332"/>
          </a:xfrm>
          <a:prstGeom prst="rect">
            <a:avLst/>
          </a:prstGeom>
          <a:noFill/>
        </p:spPr>
        <p:txBody>
          <a:bodyPr wrap="square" rtlCol="0">
            <a:spAutoFit/>
          </a:bodyPr>
          <a:lstStyle/>
          <a:p>
            <a:r>
              <a:rPr lang="zh-CN" altLang="en-US" dirty="0"/>
              <a:t>前</a:t>
            </a:r>
            <a:r>
              <a:rPr lang="en-US" altLang="zh-CN" dirty="0"/>
              <a:t>325-847</a:t>
            </a:r>
            <a:endParaRPr lang="zh-CN" altLang="en-US" dirty="0"/>
          </a:p>
        </p:txBody>
      </p:sp>
      <p:pic>
        <p:nvPicPr>
          <p:cNvPr id="13" name="图片 12">
            <a:extLst>
              <a:ext uri="{FF2B5EF4-FFF2-40B4-BE49-F238E27FC236}">
                <a16:creationId xmlns:a16="http://schemas.microsoft.com/office/drawing/2014/main" id="{031AEE74-EC3B-4F15-B051-1321ED078BC1}"/>
              </a:ext>
            </a:extLst>
          </p:cNvPr>
          <p:cNvPicPr>
            <a:picLocks noChangeAspect="1"/>
          </p:cNvPicPr>
          <p:nvPr/>
        </p:nvPicPr>
        <p:blipFill>
          <a:blip r:embed="rId2"/>
          <a:stretch>
            <a:fillRect/>
          </a:stretch>
        </p:blipFill>
        <p:spPr>
          <a:xfrm>
            <a:off x="233371" y="3353192"/>
            <a:ext cx="4761852" cy="3504808"/>
          </a:xfrm>
          <a:prstGeom prst="rect">
            <a:avLst/>
          </a:prstGeom>
        </p:spPr>
      </p:pic>
      <p:pic>
        <p:nvPicPr>
          <p:cNvPr id="14" name="图片 13">
            <a:extLst>
              <a:ext uri="{FF2B5EF4-FFF2-40B4-BE49-F238E27FC236}">
                <a16:creationId xmlns:a16="http://schemas.microsoft.com/office/drawing/2014/main" id="{7280C986-C093-4ADE-A673-59C7AFB1AB06}"/>
              </a:ext>
            </a:extLst>
          </p:cNvPr>
          <p:cNvPicPr>
            <a:picLocks noChangeAspect="1"/>
          </p:cNvPicPr>
          <p:nvPr/>
        </p:nvPicPr>
        <p:blipFill>
          <a:blip r:embed="rId3"/>
          <a:stretch>
            <a:fillRect/>
          </a:stretch>
        </p:blipFill>
        <p:spPr>
          <a:xfrm>
            <a:off x="233371" y="412595"/>
            <a:ext cx="5874052" cy="3016405"/>
          </a:xfrm>
          <a:prstGeom prst="rect">
            <a:avLst/>
          </a:prstGeom>
        </p:spPr>
      </p:pic>
      <p:sp>
        <p:nvSpPr>
          <p:cNvPr id="15" name="文本框 14">
            <a:extLst>
              <a:ext uri="{FF2B5EF4-FFF2-40B4-BE49-F238E27FC236}">
                <a16:creationId xmlns:a16="http://schemas.microsoft.com/office/drawing/2014/main" id="{6348F665-47F7-40B8-B69F-9D87A22BE64B}"/>
              </a:ext>
            </a:extLst>
          </p:cNvPr>
          <p:cNvSpPr txBox="1"/>
          <p:nvPr/>
        </p:nvSpPr>
        <p:spPr>
          <a:xfrm>
            <a:off x="6185904" y="2849492"/>
            <a:ext cx="1987826" cy="369332"/>
          </a:xfrm>
          <a:prstGeom prst="rect">
            <a:avLst/>
          </a:prstGeom>
          <a:noFill/>
        </p:spPr>
        <p:txBody>
          <a:bodyPr wrap="square" rtlCol="0">
            <a:spAutoFit/>
          </a:bodyPr>
          <a:lstStyle/>
          <a:p>
            <a:r>
              <a:rPr lang="zh-CN" altLang="en-US" dirty="0"/>
              <a:t>前</a:t>
            </a:r>
            <a:r>
              <a:rPr lang="en-US" altLang="zh-CN" dirty="0"/>
              <a:t>331-2341</a:t>
            </a:r>
            <a:endParaRPr lang="zh-CN" altLang="en-US" dirty="0"/>
          </a:p>
        </p:txBody>
      </p:sp>
      <p:sp>
        <p:nvSpPr>
          <p:cNvPr id="3" name="文本框 2">
            <a:extLst>
              <a:ext uri="{FF2B5EF4-FFF2-40B4-BE49-F238E27FC236}">
                <a16:creationId xmlns:a16="http://schemas.microsoft.com/office/drawing/2014/main" id="{E0821F63-0475-41E4-87E9-CE9BFA45B878}"/>
              </a:ext>
            </a:extLst>
          </p:cNvPr>
          <p:cNvSpPr txBox="1"/>
          <p:nvPr/>
        </p:nvSpPr>
        <p:spPr>
          <a:xfrm>
            <a:off x="5206476" y="3489469"/>
            <a:ext cx="3205568" cy="369332"/>
          </a:xfrm>
          <a:prstGeom prst="rect">
            <a:avLst/>
          </a:prstGeom>
          <a:noFill/>
        </p:spPr>
        <p:txBody>
          <a:bodyPr wrap="square" rtlCol="0">
            <a:spAutoFit/>
          </a:bodyPr>
          <a:lstStyle/>
          <a:p>
            <a:r>
              <a:rPr lang="en-US" altLang="zh-CN" dirty="0"/>
              <a:t>&amp; 00</a:t>
            </a:r>
            <a:r>
              <a:rPr lang="zh-CN" altLang="en-US" dirty="0"/>
              <a:t>班（少年班学院）</a:t>
            </a:r>
          </a:p>
        </p:txBody>
      </p:sp>
      <p:sp>
        <p:nvSpPr>
          <p:cNvPr id="4" name="文本框 3">
            <a:extLst>
              <a:ext uri="{FF2B5EF4-FFF2-40B4-BE49-F238E27FC236}">
                <a16:creationId xmlns:a16="http://schemas.microsoft.com/office/drawing/2014/main" id="{97E83800-4D8B-443A-B94F-6F59A7A4AD86}"/>
              </a:ext>
            </a:extLst>
          </p:cNvPr>
          <p:cNvSpPr txBox="1"/>
          <p:nvPr/>
        </p:nvSpPr>
        <p:spPr>
          <a:xfrm>
            <a:off x="5206476" y="3905267"/>
            <a:ext cx="3452191" cy="1200329"/>
          </a:xfrm>
          <a:prstGeom prst="rect">
            <a:avLst/>
          </a:prstGeom>
          <a:noFill/>
        </p:spPr>
        <p:txBody>
          <a:bodyPr wrap="square" rtlCol="0">
            <a:spAutoFit/>
          </a:bodyPr>
          <a:lstStyle/>
          <a:p>
            <a:r>
              <a:rPr lang="en-US" altLang="zh-CN" dirty="0"/>
              <a:t>&amp;</a:t>
            </a:r>
            <a:r>
              <a:rPr lang="zh-CN" altLang="en-US" dirty="0"/>
              <a:t>一些其他的班（可能可以联系招生老师）（</a:t>
            </a:r>
            <a:r>
              <a:rPr lang="en-US" altLang="zh-CN" dirty="0"/>
              <a:t>By the way </a:t>
            </a:r>
            <a:r>
              <a:rPr lang="zh-CN" altLang="en-US" dirty="0"/>
              <a:t>余杭区的招生单老师十分的热情，他还是原子分子物理英才班的老师）</a:t>
            </a:r>
          </a:p>
        </p:txBody>
      </p:sp>
      <p:sp>
        <p:nvSpPr>
          <p:cNvPr id="7" name="文本框 6">
            <a:extLst>
              <a:ext uri="{FF2B5EF4-FFF2-40B4-BE49-F238E27FC236}">
                <a16:creationId xmlns:a16="http://schemas.microsoft.com/office/drawing/2014/main" id="{30C6EA5F-24CE-4F4D-8698-34A0D6D7D560}"/>
              </a:ext>
            </a:extLst>
          </p:cNvPr>
          <p:cNvSpPr txBox="1"/>
          <p:nvPr/>
        </p:nvSpPr>
        <p:spPr>
          <a:xfrm>
            <a:off x="7477765" y="2888039"/>
            <a:ext cx="1404731" cy="369332"/>
          </a:xfrm>
          <a:prstGeom prst="rect">
            <a:avLst/>
          </a:prstGeom>
          <a:noFill/>
        </p:spPr>
        <p:txBody>
          <a:bodyPr wrap="square" rtlCol="0">
            <a:spAutoFit/>
          </a:bodyPr>
          <a:lstStyle/>
          <a:p>
            <a:r>
              <a:rPr lang="zh-CN" altLang="en-US" dirty="0"/>
              <a:t>前</a:t>
            </a:r>
            <a:r>
              <a:rPr lang="en-US" altLang="zh-CN" dirty="0"/>
              <a:t>331-857</a:t>
            </a:r>
            <a:endParaRPr lang="zh-CN" altLang="en-US" dirty="0"/>
          </a:p>
        </p:txBody>
      </p:sp>
    </p:spTree>
    <p:extLst>
      <p:ext uri="{BB962C8B-B14F-4D97-AF65-F5344CB8AC3E}">
        <p14:creationId xmlns:p14="http://schemas.microsoft.com/office/powerpoint/2010/main" val="366958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5" grpId="0"/>
      <p:bldP spid="3" grpId="0"/>
      <p:bldP spid="4"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0D47EF8-1D72-4D40-97D0-405DF03AF07B}"/>
              </a:ext>
            </a:extLst>
          </p:cNvPr>
          <p:cNvSpPr txBox="1"/>
          <p:nvPr/>
        </p:nvSpPr>
        <p:spPr>
          <a:xfrm>
            <a:off x="318052" y="170751"/>
            <a:ext cx="4393096" cy="369332"/>
          </a:xfrm>
          <a:prstGeom prst="rect">
            <a:avLst/>
          </a:prstGeom>
          <a:noFill/>
        </p:spPr>
        <p:txBody>
          <a:bodyPr wrap="square" rtlCol="0">
            <a:spAutoFit/>
          </a:bodyPr>
          <a:lstStyle/>
          <a:p>
            <a:r>
              <a:rPr lang="en-US" altLang="zh-CN" dirty="0"/>
              <a:t>The</a:t>
            </a:r>
            <a:r>
              <a:rPr lang="zh-CN" altLang="en-US" dirty="0"/>
              <a:t> </a:t>
            </a:r>
            <a:r>
              <a:rPr lang="en-US" altLang="zh-CN" dirty="0"/>
              <a:t>College Entrance Examination</a:t>
            </a:r>
            <a:endParaRPr lang="zh-CN" altLang="en-US" dirty="0"/>
          </a:p>
        </p:txBody>
      </p:sp>
      <p:sp>
        <p:nvSpPr>
          <p:cNvPr id="3" name="文本框 2">
            <a:extLst>
              <a:ext uri="{FF2B5EF4-FFF2-40B4-BE49-F238E27FC236}">
                <a16:creationId xmlns:a16="http://schemas.microsoft.com/office/drawing/2014/main" id="{87533A6C-E593-47BB-977E-4287463AEAEE}"/>
              </a:ext>
            </a:extLst>
          </p:cNvPr>
          <p:cNvSpPr txBox="1"/>
          <p:nvPr/>
        </p:nvSpPr>
        <p:spPr>
          <a:xfrm>
            <a:off x="318052" y="662452"/>
            <a:ext cx="3147391" cy="923330"/>
          </a:xfrm>
          <a:prstGeom prst="rect">
            <a:avLst/>
          </a:prstGeom>
          <a:noFill/>
        </p:spPr>
        <p:txBody>
          <a:bodyPr wrap="square" rtlCol="0">
            <a:spAutoFit/>
          </a:bodyPr>
          <a:lstStyle/>
          <a:p>
            <a:r>
              <a:rPr lang="en-US" altLang="zh-CN" dirty="0"/>
              <a:t>1.What is CEE?</a:t>
            </a:r>
          </a:p>
          <a:p>
            <a:r>
              <a:rPr lang="en-US" altLang="zh-CN" dirty="0"/>
              <a:t>2.Why CEE?</a:t>
            </a:r>
          </a:p>
          <a:p>
            <a:r>
              <a:rPr lang="en-US" altLang="zh-CN" dirty="0"/>
              <a:t>3.How?</a:t>
            </a:r>
            <a:endParaRPr lang="zh-CN" altLang="en-US" dirty="0"/>
          </a:p>
        </p:txBody>
      </p:sp>
      <p:sp>
        <p:nvSpPr>
          <p:cNvPr id="4" name="文本框 3">
            <a:extLst>
              <a:ext uri="{FF2B5EF4-FFF2-40B4-BE49-F238E27FC236}">
                <a16:creationId xmlns:a16="http://schemas.microsoft.com/office/drawing/2014/main" id="{8D0E9E35-E3A9-41B6-9164-0AE9FDDDBAC1}"/>
              </a:ext>
            </a:extLst>
          </p:cNvPr>
          <p:cNvSpPr txBox="1"/>
          <p:nvPr/>
        </p:nvSpPr>
        <p:spPr>
          <a:xfrm>
            <a:off x="321363" y="1559220"/>
            <a:ext cx="8050695" cy="369332"/>
          </a:xfrm>
          <a:prstGeom prst="rect">
            <a:avLst/>
          </a:prstGeom>
          <a:noFill/>
        </p:spPr>
        <p:txBody>
          <a:bodyPr wrap="square" rtlCol="0">
            <a:spAutoFit/>
          </a:bodyPr>
          <a:lstStyle/>
          <a:p>
            <a:r>
              <a:rPr lang="en-US" altLang="zh-CN" dirty="0"/>
              <a:t>CEE</a:t>
            </a:r>
            <a:r>
              <a:rPr lang="zh-CN" altLang="en-US" dirty="0"/>
              <a:t>是一个考验经验性，熟练度，发挥状态，</a:t>
            </a:r>
            <a:r>
              <a:rPr lang="en-US" altLang="zh-CN" dirty="0"/>
              <a:t>&amp; a little bit</a:t>
            </a:r>
            <a:r>
              <a:rPr lang="zh-CN" altLang="en-US" dirty="0"/>
              <a:t> </a:t>
            </a:r>
            <a:r>
              <a:rPr lang="en-US" altLang="zh-CN" dirty="0"/>
              <a:t>creativity </a:t>
            </a:r>
            <a:r>
              <a:rPr lang="zh-CN" altLang="en-US" dirty="0"/>
              <a:t>的考试</a:t>
            </a:r>
            <a:endParaRPr lang="en-US" altLang="zh-CN" dirty="0"/>
          </a:p>
        </p:txBody>
      </p:sp>
      <p:sp>
        <p:nvSpPr>
          <p:cNvPr id="6" name="文本框 5">
            <a:extLst>
              <a:ext uri="{FF2B5EF4-FFF2-40B4-BE49-F238E27FC236}">
                <a16:creationId xmlns:a16="http://schemas.microsoft.com/office/drawing/2014/main" id="{3086875A-47D4-40BB-AF72-FDAC33185BC3}"/>
              </a:ext>
            </a:extLst>
          </p:cNvPr>
          <p:cNvSpPr txBox="1"/>
          <p:nvPr/>
        </p:nvSpPr>
        <p:spPr>
          <a:xfrm>
            <a:off x="318051" y="1909162"/>
            <a:ext cx="7944678" cy="646331"/>
          </a:xfrm>
          <a:prstGeom prst="rect">
            <a:avLst/>
          </a:prstGeom>
          <a:noFill/>
        </p:spPr>
        <p:txBody>
          <a:bodyPr wrap="square" rtlCol="0">
            <a:spAutoFit/>
          </a:bodyPr>
          <a:lstStyle/>
          <a:p>
            <a:r>
              <a:rPr lang="zh-CN" altLang="en-US" dirty="0"/>
              <a:t>科大的前</a:t>
            </a:r>
            <a:r>
              <a:rPr lang="en-US" altLang="zh-CN" dirty="0"/>
              <a:t>2</a:t>
            </a:r>
            <a:r>
              <a:rPr lang="zh-CN" altLang="en-US" dirty="0"/>
              <a:t>任校长侯建国院士曾于新生科学与社会研讨课上说：“高考在十分二十分之内无法区分学生的优秀程度。”</a:t>
            </a:r>
            <a:endParaRPr lang="en-US" altLang="zh-CN" dirty="0"/>
          </a:p>
        </p:txBody>
      </p:sp>
      <p:sp>
        <p:nvSpPr>
          <p:cNvPr id="7" name="文本框 6">
            <a:extLst>
              <a:ext uri="{FF2B5EF4-FFF2-40B4-BE49-F238E27FC236}">
                <a16:creationId xmlns:a16="http://schemas.microsoft.com/office/drawing/2014/main" id="{656C2C03-A033-4115-862C-AB6F916A56E7}"/>
              </a:ext>
            </a:extLst>
          </p:cNvPr>
          <p:cNvSpPr txBox="1"/>
          <p:nvPr/>
        </p:nvSpPr>
        <p:spPr>
          <a:xfrm>
            <a:off x="318051" y="2534260"/>
            <a:ext cx="3054626" cy="369332"/>
          </a:xfrm>
          <a:prstGeom prst="rect">
            <a:avLst/>
          </a:prstGeom>
          <a:noFill/>
        </p:spPr>
        <p:txBody>
          <a:bodyPr wrap="square" rtlCol="0">
            <a:spAutoFit/>
          </a:bodyPr>
          <a:lstStyle/>
          <a:p>
            <a:r>
              <a:rPr lang="en-US" altLang="zh-CN" dirty="0"/>
              <a:t>But Why?</a:t>
            </a:r>
            <a:endParaRPr lang="zh-CN" altLang="en-US" dirty="0"/>
          </a:p>
        </p:txBody>
      </p:sp>
      <p:sp>
        <p:nvSpPr>
          <p:cNvPr id="8" name="文本框 7">
            <a:extLst>
              <a:ext uri="{FF2B5EF4-FFF2-40B4-BE49-F238E27FC236}">
                <a16:creationId xmlns:a16="http://schemas.microsoft.com/office/drawing/2014/main" id="{4869850D-00D5-465A-A1E1-CFEF2000E60F}"/>
              </a:ext>
            </a:extLst>
          </p:cNvPr>
          <p:cNvSpPr txBox="1"/>
          <p:nvPr/>
        </p:nvSpPr>
        <p:spPr>
          <a:xfrm>
            <a:off x="265043" y="2903592"/>
            <a:ext cx="5300870" cy="923330"/>
          </a:xfrm>
          <a:prstGeom prst="rect">
            <a:avLst/>
          </a:prstGeom>
          <a:noFill/>
        </p:spPr>
        <p:txBody>
          <a:bodyPr wrap="square" rtlCol="0">
            <a:spAutoFit/>
          </a:bodyPr>
          <a:lstStyle/>
          <a:p>
            <a:r>
              <a:rPr lang="en-US" altLang="zh-CN" dirty="0"/>
              <a:t>1.</a:t>
            </a:r>
            <a:r>
              <a:rPr lang="zh-CN" altLang="en-US" dirty="0"/>
              <a:t>中国的教育资源有限。</a:t>
            </a:r>
            <a:endParaRPr lang="en-US" altLang="zh-CN" dirty="0"/>
          </a:p>
          <a:p>
            <a:r>
              <a:rPr lang="en-US" altLang="zh-CN" dirty="0"/>
              <a:t>2.</a:t>
            </a:r>
            <a:r>
              <a:rPr lang="zh-CN" altLang="en-US" dirty="0"/>
              <a:t>不得不承认，高考在一定程度上保证的公平性</a:t>
            </a:r>
            <a:endParaRPr lang="en-US" altLang="zh-CN" dirty="0"/>
          </a:p>
          <a:p>
            <a:r>
              <a:rPr lang="en-US" altLang="zh-CN" dirty="0"/>
              <a:t>3.</a:t>
            </a:r>
            <a:r>
              <a:rPr lang="zh-CN" altLang="en-US" dirty="0"/>
              <a:t>目前，还没有另一个更加合理的体制</a:t>
            </a:r>
          </a:p>
        </p:txBody>
      </p:sp>
      <p:sp>
        <p:nvSpPr>
          <p:cNvPr id="9" name="文本框 8">
            <a:extLst>
              <a:ext uri="{FF2B5EF4-FFF2-40B4-BE49-F238E27FC236}">
                <a16:creationId xmlns:a16="http://schemas.microsoft.com/office/drawing/2014/main" id="{BE465468-81E3-46B6-9913-9453171479DE}"/>
              </a:ext>
            </a:extLst>
          </p:cNvPr>
          <p:cNvSpPr txBox="1"/>
          <p:nvPr/>
        </p:nvSpPr>
        <p:spPr>
          <a:xfrm>
            <a:off x="265043" y="3847385"/>
            <a:ext cx="2544418" cy="369332"/>
          </a:xfrm>
          <a:prstGeom prst="rect">
            <a:avLst/>
          </a:prstGeom>
          <a:noFill/>
        </p:spPr>
        <p:txBody>
          <a:bodyPr wrap="square" rtlCol="0">
            <a:spAutoFit/>
          </a:bodyPr>
          <a:lstStyle/>
          <a:p>
            <a:r>
              <a:rPr lang="en-US" altLang="zh-CN" dirty="0"/>
              <a:t>So How?</a:t>
            </a:r>
            <a:endParaRPr lang="zh-CN" altLang="en-US" dirty="0"/>
          </a:p>
        </p:txBody>
      </p:sp>
      <p:sp>
        <p:nvSpPr>
          <p:cNvPr id="10" name="文本框 9">
            <a:extLst>
              <a:ext uri="{FF2B5EF4-FFF2-40B4-BE49-F238E27FC236}">
                <a16:creationId xmlns:a16="http://schemas.microsoft.com/office/drawing/2014/main" id="{95DC8845-7457-472B-9FA3-522F90FD1629}"/>
              </a:ext>
            </a:extLst>
          </p:cNvPr>
          <p:cNvSpPr txBox="1"/>
          <p:nvPr/>
        </p:nvSpPr>
        <p:spPr>
          <a:xfrm>
            <a:off x="265043" y="4175021"/>
            <a:ext cx="7726018" cy="1477328"/>
          </a:xfrm>
          <a:prstGeom prst="rect">
            <a:avLst/>
          </a:prstGeom>
          <a:noFill/>
        </p:spPr>
        <p:txBody>
          <a:bodyPr wrap="square" rtlCol="0">
            <a:spAutoFit/>
          </a:bodyPr>
          <a:lstStyle/>
          <a:p>
            <a:r>
              <a:rPr lang="en-US" altLang="zh-CN" dirty="0"/>
              <a:t>1.Being confident</a:t>
            </a:r>
          </a:p>
          <a:p>
            <a:r>
              <a:rPr lang="en-US" altLang="zh-CN" dirty="0"/>
              <a:t>2.</a:t>
            </a:r>
            <a:r>
              <a:rPr lang="zh-CN" altLang="en-US" dirty="0"/>
              <a:t>科学备考</a:t>
            </a:r>
            <a:endParaRPr lang="en-US" altLang="zh-CN" dirty="0"/>
          </a:p>
          <a:p>
            <a:r>
              <a:rPr lang="en-US" altLang="zh-CN" dirty="0"/>
              <a:t>3.</a:t>
            </a:r>
            <a:r>
              <a:rPr lang="zh-CN" altLang="en-US" dirty="0"/>
              <a:t>目的意识</a:t>
            </a:r>
            <a:endParaRPr lang="en-US" altLang="zh-CN" dirty="0"/>
          </a:p>
          <a:p>
            <a:r>
              <a:rPr lang="en-US" altLang="zh-CN" dirty="0"/>
              <a:t>4.</a:t>
            </a:r>
            <a:r>
              <a:rPr lang="zh-CN" altLang="en-US" dirty="0"/>
              <a:t>珍惜最后和高中同学在一起的时光</a:t>
            </a:r>
            <a:endParaRPr lang="en-US" altLang="zh-CN" dirty="0"/>
          </a:p>
          <a:p>
            <a:r>
              <a:rPr lang="en-US" altLang="zh-CN" dirty="0"/>
              <a:t>5.</a:t>
            </a:r>
            <a:r>
              <a:rPr lang="zh-CN" altLang="en-US" dirty="0"/>
              <a:t>不要</a:t>
            </a:r>
            <a:r>
              <a:rPr lang="zh-CN" altLang="en-US" b="1" dirty="0"/>
              <a:t>轻易</a:t>
            </a:r>
            <a:r>
              <a:rPr lang="zh-CN" altLang="en-US" dirty="0"/>
              <a:t>相信别人的各种经验，学会自我思考</a:t>
            </a:r>
          </a:p>
        </p:txBody>
      </p:sp>
    </p:spTree>
    <p:extLst>
      <p:ext uri="{BB962C8B-B14F-4D97-AF65-F5344CB8AC3E}">
        <p14:creationId xmlns:p14="http://schemas.microsoft.com/office/powerpoint/2010/main" val="321679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强基</a:t>
            </a:r>
          </a:p>
        </p:txBody>
      </p:sp>
      <p:sp>
        <p:nvSpPr>
          <p:cNvPr id="5" name="灯片编号占位符 4"/>
          <p:cNvSpPr>
            <a:spLocks noGrp="1"/>
          </p:cNvSpPr>
          <p:nvPr>
            <p:ph type="sldNum" sz="quarter" idx="14"/>
          </p:nvPr>
        </p:nvSpPr>
        <p:spPr/>
        <p:txBody>
          <a:bodyPr/>
          <a:lstStyle/>
          <a:p>
            <a:fld id="{27C45CD9-0508-4D1E-923D-4DFDAA610D19}" type="slidenum">
              <a:rPr lang="zh-CN" altLang="en-US" smtClean="0"/>
              <a:pPr/>
              <a:t>24</a:t>
            </a:fld>
            <a:endParaRPr lang="zh-CN" altLang="en-US" dirty="0"/>
          </a:p>
        </p:txBody>
      </p:sp>
      <p:sp>
        <p:nvSpPr>
          <p:cNvPr id="7" name="文本框 6">
            <a:extLst>
              <a:ext uri="{FF2B5EF4-FFF2-40B4-BE49-F238E27FC236}">
                <a16:creationId xmlns:a16="http://schemas.microsoft.com/office/drawing/2014/main" id="{65D94CF3-55E7-46BB-84E0-CDD697639C5F}"/>
              </a:ext>
            </a:extLst>
          </p:cNvPr>
          <p:cNvSpPr txBox="1"/>
          <p:nvPr/>
        </p:nvSpPr>
        <p:spPr>
          <a:xfrm>
            <a:off x="510209" y="1431236"/>
            <a:ext cx="6964018" cy="369332"/>
          </a:xfrm>
          <a:prstGeom prst="rect">
            <a:avLst/>
          </a:prstGeom>
          <a:noFill/>
        </p:spPr>
        <p:txBody>
          <a:bodyPr wrap="square" rtlCol="0">
            <a:spAutoFit/>
          </a:bodyPr>
          <a:lstStyle/>
          <a:p>
            <a:r>
              <a:rPr lang="en-US" altLang="zh-CN" dirty="0"/>
              <a:t>1.</a:t>
            </a:r>
            <a:r>
              <a:rPr lang="zh-CN" altLang="en-US" dirty="0"/>
              <a:t>科大在</a:t>
            </a:r>
            <a:r>
              <a:rPr lang="en-US" altLang="zh-CN" dirty="0"/>
              <a:t>2020</a:t>
            </a:r>
            <a:r>
              <a:rPr lang="zh-CN" altLang="en-US" dirty="0"/>
              <a:t>年强基刚出来的那一年里就取消了在浙江省的三一。</a:t>
            </a:r>
          </a:p>
        </p:txBody>
      </p:sp>
      <p:sp>
        <p:nvSpPr>
          <p:cNvPr id="8" name="文本框 7">
            <a:extLst>
              <a:ext uri="{FF2B5EF4-FFF2-40B4-BE49-F238E27FC236}">
                <a16:creationId xmlns:a16="http://schemas.microsoft.com/office/drawing/2014/main" id="{444C55E8-DACC-4089-A70A-1146ED11272C}"/>
              </a:ext>
            </a:extLst>
          </p:cNvPr>
          <p:cNvSpPr txBox="1"/>
          <p:nvPr/>
        </p:nvSpPr>
        <p:spPr>
          <a:xfrm>
            <a:off x="457200" y="996089"/>
            <a:ext cx="2411895" cy="369332"/>
          </a:xfrm>
          <a:prstGeom prst="rect">
            <a:avLst/>
          </a:prstGeom>
          <a:noFill/>
        </p:spPr>
        <p:txBody>
          <a:bodyPr wrap="square" rtlCol="0">
            <a:spAutoFit/>
          </a:bodyPr>
          <a:lstStyle/>
          <a:p>
            <a:r>
              <a:rPr lang="en-US" altLang="zh-CN" dirty="0"/>
              <a:t>Fact List:</a:t>
            </a:r>
            <a:endParaRPr lang="zh-CN" altLang="en-US" dirty="0"/>
          </a:p>
        </p:txBody>
      </p:sp>
      <p:sp>
        <p:nvSpPr>
          <p:cNvPr id="9" name="文本框 8">
            <a:extLst>
              <a:ext uri="{FF2B5EF4-FFF2-40B4-BE49-F238E27FC236}">
                <a16:creationId xmlns:a16="http://schemas.microsoft.com/office/drawing/2014/main" id="{38CD584A-093E-406E-9638-854A53621E91}"/>
              </a:ext>
            </a:extLst>
          </p:cNvPr>
          <p:cNvSpPr txBox="1"/>
          <p:nvPr/>
        </p:nvSpPr>
        <p:spPr>
          <a:xfrm>
            <a:off x="510209" y="1978363"/>
            <a:ext cx="8488018" cy="646331"/>
          </a:xfrm>
          <a:prstGeom prst="rect">
            <a:avLst/>
          </a:prstGeom>
          <a:noFill/>
        </p:spPr>
        <p:txBody>
          <a:bodyPr wrap="square" rtlCol="0">
            <a:spAutoFit/>
          </a:bodyPr>
          <a:lstStyle/>
          <a:p>
            <a:r>
              <a:rPr lang="en-US" altLang="zh-CN" dirty="0"/>
              <a:t>2.</a:t>
            </a:r>
            <a:r>
              <a:rPr lang="zh-CN" altLang="en-US" dirty="0"/>
              <a:t>科大的科技英才班资源大于强基班资源（官方说法），科大在国家强调基础学科之前就已经十分重视了。</a:t>
            </a:r>
          </a:p>
        </p:txBody>
      </p:sp>
      <p:sp>
        <p:nvSpPr>
          <p:cNvPr id="10" name="文本框 9">
            <a:extLst>
              <a:ext uri="{FF2B5EF4-FFF2-40B4-BE49-F238E27FC236}">
                <a16:creationId xmlns:a16="http://schemas.microsoft.com/office/drawing/2014/main" id="{EB346527-BA46-4F04-BBE0-5E83EA8FB880}"/>
              </a:ext>
            </a:extLst>
          </p:cNvPr>
          <p:cNvSpPr txBox="1"/>
          <p:nvPr/>
        </p:nvSpPr>
        <p:spPr>
          <a:xfrm>
            <a:off x="510209" y="2848656"/>
            <a:ext cx="8607287" cy="369332"/>
          </a:xfrm>
          <a:prstGeom prst="rect">
            <a:avLst/>
          </a:prstGeom>
          <a:noFill/>
        </p:spPr>
        <p:txBody>
          <a:bodyPr wrap="square" rtlCol="0">
            <a:spAutoFit/>
          </a:bodyPr>
          <a:lstStyle/>
          <a:p>
            <a:r>
              <a:rPr lang="en-US" altLang="zh-CN" dirty="0"/>
              <a:t>3.</a:t>
            </a:r>
            <a:r>
              <a:rPr lang="zh-CN" altLang="en-US" dirty="0"/>
              <a:t>科大还有像中法班类似之类的其他计划，这个我就不太熟了。可以咨询相关老师</a:t>
            </a:r>
          </a:p>
        </p:txBody>
      </p:sp>
      <p:sp>
        <p:nvSpPr>
          <p:cNvPr id="13" name="文本框 12">
            <a:extLst>
              <a:ext uri="{FF2B5EF4-FFF2-40B4-BE49-F238E27FC236}">
                <a16:creationId xmlns:a16="http://schemas.microsoft.com/office/drawing/2014/main" id="{D833C964-62FB-4C61-AD0D-B9A163CEF445}"/>
              </a:ext>
            </a:extLst>
          </p:cNvPr>
          <p:cNvSpPr txBox="1"/>
          <p:nvPr/>
        </p:nvSpPr>
        <p:spPr>
          <a:xfrm>
            <a:off x="510209" y="3505199"/>
            <a:ext cx="7414591" cy="646331"/>
          </a:xfrm>
          <a:prstGeom prst="rect">
            <a:avLst/>
          </a:prstGeom>
          <a:noFill/>
        </p:spPr>
        <p:txBody>
          <a:bodyPr wrap="square" rtlCol="0">
            <a:spAutoFit/>
          </a:bodyPr>
          <a:lstStyle/>
          <a:p>
            <a:r>
              <a:rPr lang="en-US" altLang="zh-CN" dirty="0"/>
              <a:t>4.</a:t>
            </a:r>
            <a:r>
              <a:rPr lang="zh-CN" altLang="en-US" dirty="0"/>
              <a:t>进了强基班也可以加入科技英才班（我只知道严班是这样的），不过好像也是要通过考试的。</a:t>
            </a:r>
          </a:p>
        </p:txBody>
      </p:sp>
      <p:sp>
        <p:nvSpPr>
          <p:cNvPr id="14" name="文本框 13">
            <a:extLst>
              <a:ext uri="{FF2B5EF4-FFF2-40B4-BE49-F238E27FC236}">
                <a16:creationId xmlns:a16="http://schemas.microsoft.com/office/drawing/2014/main" id="{ED75711B-B050-4B8F-BAEC-C75798A40357}"/>
              </a:ext>
            </a:extLst>
          </p:cNvPr>
          <p:cNvSpPr txBox="1"/>
          <p:nvPr/>
        </p:nvSpPr>
        <p:spPr>
          <a:xfrm>
            <a:off x="510209" y="4438741"/>
            <a:ext cx="8077200" cy="646331"/>
          </a:xfrm>
          <a:prstGeom prst="rect">
            <a:avLst/>
          </a:prstGeom>
          <a:noFill/>
        </p:spPr>
        <p:txBody>
          <a:bodyPr wrap="square" rtlCol="0">
            <a:spAutoFit/>
          </a:bodyPr>
          <a:lstStyle/>
          <a:p>
            <a:r>
              <a:rPr lang="en-US" altLang="zh-CN" dirty="0"/>
              <a:t>5.</a:t>
            </a:r>
            <a:r>
              <a:rPr lang="zh-CN" altLang="en-US" dirty="0"/>
              <a:t>说实话，感觉科技英才班和强基班比其他学生资源多得有限。只要你自己去主动争取，你也可以有很多资源。</a:t>
            </a:r>
          </a:p>
        </p:txBody>
      </p:sp>
    </p:spTree>
    <p:extLst>
      <p:ext uri="{BB962C8B-B14F-4D97-AF65-F5344CB8AC3E}">
        <p14:creationId xmlns:p14="http://schemas.microsoft.com/office/powerpoint/2010/main" val="294000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74A0179-B492-462D-AE57-2BD59BF1D533}"/>
              </a:ext>
            </a:extLst>
          </p:cNvPr>
          <p:cNvSpPr txBox="1"/>
          <p:nvPr/>
        </p:nvSpPr>
        <p:spPr>
          <a:xfrm>
            <a:off x="1666459" y="-34055"/>
            <a:ext cx="4346713" cy="584775"/>
          </a:xfrm>
          <a:prstGeom prst="rect">
            <a:avLst/>
          </a:prstGeom>
          <a:noFill/>
        </p:spPr>
        <p:txBody>
          <a:bodyPr wrap="square" rtlCol="0">
            <a:spAutoFit/>
          </a:bodyPr>
          <a:lstStyle/>
          <a:p>
            <a:r>
              <a:rPr lang="zh-CN" altLang="en-US" sz="3200" b="1" dirty="0"/>
              <a:t>严济慈物理英才班简介</a:t>
            </a:r>
          </a:p>
        </p:txBody>
      </p:sp>
      <p:pic>
        <p:nvPicPr>
          <p:cNvPr id="4" name="图片 3">
            <a:extLst>
              <a:ext uri="{FF2B5EF4-FFF2-40B4-BE49-F238E27FC236}">
                <a16:creationId xmlns:a16="http://schemas.microsoft.com/office/drawing/2014/main" id="{D51A76C9-F067-4C7B-981F-624C5AFA75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666459" cy="1666459"/>
          </a:xfrm>
          <a:prstGeom prst="rect">
            <a:avLst/>
          </a:prstGeom>
        </p:spPr>
      </p:pic>
      <p:sp>
        <p:nvSpPr>
          <p:cNvPr id="6" name="文本框 5">
            <a:extLst>
              <a:ext uri="{FF2B5EF4-FFF2-40B4-BE49-F238E27FC236}">
                <a16:creationId xmlns:a16="http://schemas.microsoft.com/office/drawing/2014/main" id="{A9C04515-7B4F-4E2D-A9BE-5C0508256ACD}"/>
              </a:ext>
            </a:extLst>
          </p:cNvPr>
          <p:cNvSpPr txBox="1"/>
          <p:nvPr/>
        </p:nvSpPr>
        <p:spPr>
          <a:xfrm>
            <a:off x="1666459" y="460884"/>
            <a:ext cx="7477541" cy="2585323"/>
          </a:xfrm>
          <a:prstGeom prst="rect">
            <a:avLst/>
          </a:prstGeom>
          <a:noFill/>
        </p:spPr>
        <p:txBody>
          <a:bodyPr wrap="square" rtlCol="0">
            <a:spAutoFit/>
          </a:bodyPr>
          <a:lstStyle/>
          <a:p>
            <a:r>
              <a:rPr lang="en-US" altLang="zh-CN" dirty="0"/>
              <a:t>2009</a:t>
            </a:r>
            <a:r>
              <a:rPr lang="zh-CN" altLang="en-US" dirty="0"/>
              <a:t>年严济慈班联合中国科学技术大学的基础教学力量与中国科学院物理研究所的研究力量，从事创新性人才培养模式探索。采取物理大类培养，重视基础，不设具体学科方向；在强调基础课程学习的同时，鼓励学生自主学习、研究性学习，个性化支持和指导，让学生自然成长。严济慈物理科技英才班的培养目标是为有志于从事物理及相关领域研究的学生提供持续的支持和合适的培养</a:t>
            </a:r>
            <a:r>
              <a:rPr lang="en-US" altLang="zh-CN" dirty="0"/>
              <a:t>,</a:t>
            </a:r>
            <a:r>
              <a:rPr lang="zh-CN" altLang="en-US" dirty="0"/>
              <a:t>让他们有机会成长为未来活跃在物理及相关研究领域的领军学者。具体目标是使学生具有从事研究的热情、扎实的数理基础、专业的国际学术交流能力、良好的个人素质以及社会责任感。</a:t>
            </a:r>
          </a:p>
        </p:txBody>
      </p:sp>
      <p:sp>
        <p:nvSpPr>
          <p:cNvPr id="7" name="文本框 6">
            <a:extLst>
              <a:ext uri="{FF2B5EF4-FFF2-40B4-BE49-F238E27FC236}">
                <a16:creationId xmlns:a16="http://schemas.microsoft.com/office/drawing/2014/main" id="{DD3E932C-BE09-4C26-BB1B-0D463BF7B4DD}"/>
              </a:ext>
            </a:extLst>
          </p:cNvPr>
          <p:cNvSpPr txBox="1"/>
          <p:nvPr/>
        </p:nvSpPr>
        <p:spPr>
          <a:xfrm>
            <a:off x="190499" y="2596536"/>
            <a:ext cx="1285460" cy="369332"/>
          </a:xfrm>
          <a:prstGeom prst="rect">
            <a:avLst/>
          </a:prstGeom>
          <a:noFill/>
        </p:spPr>
        <p:txBody>
          <a:bodyPr wrap="square" rtlCol="0">
            <a:spAutoFit/>
          </a:bodyPr>
          <a:lstStyle/>
          <a:p>
            <a:r>
              <a:rPr lang="en-US" altLang="zh-CN" dirty="0"/>
              <a:t>Fact List</a:t>
            </a:r>
            <a:endParaRPr lang="zh-CN" altLang="en-US" dirty="0"/>
          </a:p>
        </p:txBody>
      </p:sp>
      <p:sp>
        <p:nvSpPr>
          <p:cNvPr id="8" name="文本框 7">
            <a:extLst>
              <a:ext uri="{FF2B5EF4-FFF2-40B4-BE49-F238E27FC236}">
                <a16:creationId xmlns:a16="http://schemas.microsoft.com/office/drawing/2014/main" id="{E7A818C4-1AAF-4A6E-A5EE-0124DBC801E7}"/>
              </a:ext>
            </a:extLst>
          </p:cNvPr>
          <p:cNvSpPr txBox="1"/>
          <p:nvPr/>
        </p:nvSpPr>
        <p:spPr>
          <a:xfrm>
            <a:off x="13253" y="2978096"/>
            <a:ext cx="8322365" cy="369332"/>
          </a:xfrm>
          <a:prstGeom prst="rect">
            <a:avLst/>
          </a:prstGeom>
          <a:noFill/>
        </p:spPr>
        <p:txBody>
          <a:bodyPr wrap="square" rtlCol="0">
            <a:spAutoFit/>
          </a:bodyPr>
          <a:lstStyle/>
          <a:p>
            <a:r>
              <a:rPr lang="en-US" altLang="zh-CN" dirty="0"/>
              <a:t>1.</a:t>
            </a:r>
            <a:r>
              <a:rPr lang="zh-CN" altLang="en-US" dirty="0"/>
              <a:t>科技英才班不是行政班，而是类似一种计划（如北大博雅，清华领军，上交志远）</a:t>
            </a:r>
          </a:p>
        </p:txBody>
      </p:sp>
      <p:sp>
        <p:nvSpPr>
          <p:cNvPr id="9" name="文本框 8">
            <a:extLst>
              <a:ext uri="{FF2B5EF4-FFF2-40B4-BE49-F238E27FC236}">
                <a16:creationId xmlns:a16="http://schemas.microsoft.com/office/drawing/2014/main" id="{F35127BC-75A9-4F5C-BDAF-9E663212E7DC}"/>
              </a:ext>
            </a:extLst>
          </p:cNvPr>
          <p:cNvSpPr txBox="1"/>
          <p:nvPr/>
        </p:nvSpPr>
        <p:spPr>
          <a:xfrm>
            <a:off x="0" y="3322425"/>
            <a:ext cx="9130747" cy="646331"/>
          </a:xfrm>
          <a:prstGeom prst="rect">
            <a:avLst/>
          </a:prstGeom>
          <a:noFill/>
        </p:spPr>
        <p:txBody>
          <a:bodyPr wrap="square" rtlCol="0">
            <a:spAutoFit/>
          </a:bodyPr>
          <a:lstStyle/>
          <a:p>
            <a:r>
              <a:rPr lang="en-US" altLang="zh-CN" dirty="0"/>
              <a:t>2.</a:t>
            </a:r>
            <a:r>
              <a:rPr lang="zh-CN" altLang="en-US" dirty="0"/>
              <a:t>严班单独开专业课（老师可能比较好）。</a:t>
            </a:r>
            <a:r>
              <a:rPr lang="en-US" altLang="zh-CN" dirty="0"/>
              <a:t>BUT</a:t>
            </a:r>
            <a:r>
              <a:rPr lang="zh-CN" altLang="en-US" dirty="0"/>
              <a:t>非严班的人也可以选严班的课（只是有时候可能有一些难抢到）</a:t>
            </a:r>
          </a:p>
        </p:txBody>
      </p:sp>
      <p:sp>
        <p:nvSpPr>
          <p:cNvPr id="10" name="文本框 9">
            <a:extLst>
              <a:ext uri="{FF2B5EF4-FFF2-40B4-BE49-F238E27FC236}">
                <a16:creationId xmlns:a16="http://schemas.microsoft.com/office/drawing/2014/main" id="{0A4A6D8B-7C91-4762-8907-E767080F4826}"/>
              </a:ext>
            </a:extLst>
          </p:cNvPr>
          <p:cNvSpPr txBox="1"/>
          <p:nvPr/>
        </p:nvSpPr>
        <p:spPr>
          <a:xfrm>
            <a:off x="0" y="3912500"/>
            <a:ext cx="8859078" cy="369332"/>
          </a:xfrm>
          <a:prstGeom prst="rect">
            <a:avLst/>
          </a:prstGeom>
          <a:noFill/>
        </p:spPr>
        <p:txBody>
          <a:bodyPr wrap="square" rtlCol="0">
            <a:spAutoFit/>
          </a:bodyPr>
          <a:lstStyle/>
          <a:p>
            <a:r>
              <a:rPr lang="en-US" altLang="zh-CN" dirty="0"/>
              <a:t>3.</a:t>
            </a:r>
            <a:r>
              <a:rPr lang="zh-CN" altLang="en-US" dirty="0"/>
              <a:t>严班的课程不卡优秀率上限</a:t>
            </a:r>
          </a:p>
        </p:txBody>
      </p:sp>
      <p:sp>
        <p:nvSpPr>
          <p:cNvPr id="11" name="文本框 10">
            <a:extLst>
              <a:ext uri="{FF2B5EF4-FFF2-40B4-BE49-F238E27FC236}">
                <a16:creationId xmlns:a16="http://schemas.microsoft.com/office/drawing/2014/main" id="{0168D9B1-A42D-4479-A575-0F9FBD440AE4}"/>
              </a:ext>
            </a:extLst>
          </p:cNvPr>
          <p:cNvSpPr txBox="1"/>
          <p:nvPr/>
        </p:nvSpPr>
        <p:spPr>
          <a:xfrm>
            <a:off x="-19877" y="4235459"/>
            <a:ext cx="8779565" cy="369332"/>
          </a:xfrm>
          <a:prstGeom prst="rect">
            <a:avLst/>
          </a:prstGeom>
          <a:noFill/>
        </p:spPr>
        <p:txBody>
          <a:bodyPr wrap="square" rtlCol="0">
            <a:spAutoFit/>
          </a:bodyPr>
          <a:lstStyle/>
          <a:p>
            <a:r>
              <a:rPr lang="en-US" altLang="zh-CN" dirty="0"/>
              <a:t>4.</a:t>
            </a:r>
            <a:r>
              <a:rPr lang="zh-CN" altLang="en-US" dirty="0"/>
              <a:t>严班有时候会开一些讲座。</a:t>
            </a:r>
            <a:r>
              <a:rPr lang="en-US" altLang="zh-CN" dirty="0"/>
              <a:t>BUT</a:t>
            </a:r>
            <a:r>
              <a:rPr lang="zh-CN" altLang="en-US" dirty="0"/>
              <a:t>非严班的学生也可以来听</a:t>
            </a:r>
          </a:p>
        </p:txBody>
      </p:sp>
      <p:sp>
        <p:nvSpPr>
          <p:cNvPr id="12" name="文本框 11">
            <a:extLst>
              <a:ext uri="{FF2B5EF4-FFF2-40B4-BE49-F238E27FC236}">
                <a16:creationId xmlns:a16="http://schemas.microsoft.com/office/drawing/2014/main" id="{73456F88-FFE3-40BD-9CD6-5CDE9FF3D642}"/>
              </a:ext>
            </a:extLst>
          </p:cNvPr>
          <p:cNvSpPr txBox="1"/>
          <p:nvPr/>
        </p:nvSpPr>
        <p:spPr>
          <a:xfrm>
            <a:off x="0" y="4558831"/>
            <a:ext cx="9243390" cy="646331"/>
          </a:xfrm>
          <a:prstGeom prst="rect">
            <a:avLst/>
          </a:prstGeom>
          <a:noFill/>
        </p:spPr>
        <p:txBody>
          <a:bodyPr wrap="square" rtlCol="0">
            <a:spAutoFit/>
          </a:bodyPr>
          <a:lstStyle/>
          <a:p>
            <a:r>
              <a:rPr lang="en-US" altLang="zh-CN" dirty="0"/>
              <a:t>5.</a:t>
            </a:r>
            <a:r>
              <a:rPr lang="zh-CN" altLang="en-US" dirty="0"/>
              <a:t>严班真正的</a:t>
            </a:r>
            <a:r>
              <a:rPr lang="en-US" altLang="zh-CN" dirty="0"/>
              <a:t>benefits</a:t>
            </a:r>
            <a:r>
              <a:rPr lang="zh-CN" altLang="en-US" dirty="0"/>
              <a:t>在大三暑研（大学生暑期研究）的时候。严班中去国外名校研究的名额会多一些。</a:t>
            </a:r>
          </a:p>
        </p:txBody>
      </p:sp>
      <p:sp>
        <p:nvSpPr>
          <p:cNvPr id="13" name="文本框 12">
            <a:extLst>
              <a:ext uri="{FF2B5EF4-FFF2-40B4-BE49-F238E27FC236}">
                <a16:creationId xmlns:a16="http://schemas.microsoft.com/office/drawing/2014/main" id="{C7D1594A-27DD-4F65-B354-2217405B76B3}"/>
              </a:ext>
            </a:extLst>
          </p:cNvPr>
          <p:cNvSpPr txBox="1"/>
          <p:nvPr/>
        </p:nvSpPr>
        <p:spPr>
          <a:xfrm>
            <a:off x="-13251" y="5112048"/>
            <a:ext cx="8766314" cy="369332"/>
          </a:xfrm>
          <a:prstGeom prst="rect">
            <a:avLst/>
          </a:prstGeom>
          <a:noFill/>
        </p:spPr>
        <p:txBody>
          <a:bodyPr wrap="square" rtlCol="0">
            <a:spAutoFit/>
          </a:bodyPr>
          <a:lstStyle/>
          <a:p>
            <a:r>
              <a:rPr lang="en-US" altLang="zh-CN" dirty="0"/>
              <a:t>6.</a:t>
            </a:r>
            <a:r>
              <a:rPr lang="zh-CN" altLang="en-US" dirty="0"/>
              <a:t>同时，严班还有助学金。每年有</a:t>
            </a:r>
            <a:r>
              <a:rPr lang="en-US" altLang="zh-CN" dirty="0"/>
              <a:t>5800</a:t>
            </a:r>
            <a:r>
              <a:rPr lang="zh-CN" altLang="en-US" dirty="0"/>
              <a:t>（大部分）或</a:t>
            </a:r>
            <a:r>
              <a:rPr lang="en-US" altLang="zh-CN" dirty="0"/>
              <a:t>4800</a:t>
            </a:r>
            <a:r>
              <a:rPr lang="zh-CN" altLang="en-US" dirty="0"/>
              <a:t>。（蜗壳一年学费</a:t>
            </a:r>
            <a:r>
              <a:rPr lang="en-US" altLang="zh-CN" dirty="0"/>
              <a:t>5800</a:t>
            </a:r>
            <a:r>
              <a:rPr lang="zh-CN" altLang="en-US" dirty="0"/>
              <a:t>）</a:t>
            </a:r>
          </a:p>
        </p:txBody>
      </p:sp>
      <p:sp>
        <p:nvSpPr>
          <p:cNvPr id="14" name="文本框 13">
            <a:extLst>
              <a:ext uri="{FF2B5EF4-FFF2-40B4-BE49-F238E27FC236}">
                <a16:creationId xmlns:a16="http://schemas.microsoft.com/office/drawing/2014/main" id="{643EC57A-1902-4BFA-907B-3BEC7F67AA0E}"/>
              </a:ext>
            </a:extLst>
          </p:cNvPr>
          <p:cNvSpPr txBox="1"/>
          <p:nvPr/>
        </p:nvSpPr>
        <p:spPr>
          <a:xfrm>
            <a:off x="13253" y="5405472"/>
            <a:ext cx="8368747" cy="369332"/>
          </a:xfrm>
          <a:prstGeom prst="rect">
            <a:avLst/>
          </a:prstGeom>
          <a:noFill/>
        </p:spPr>
        <p:txBody>
          <a:bodyPr wrap="square" rtlCol="0">
            <a:spAutoFit/>
          </a:bodyPr>
          <a:lstStyle/>
          <a:p>
            <a:r>
              <a:rPr lang="en-US" altLang="zh-CN" dirty="0"/>
              <a:t>7.</a:t>
            </a:r>
            <a:r>
              <a:rPr lang="zh-CN" altLang="en-US" dirty="0"/>
              <a:t>还有，严班每学期可以报销</a:t>
            </a:r>
            <a:r>
              <a:rPr lang="en-US" altLang="zh-CN" dirty="0"/>
              <a:t>500</a:t>
            </a:r>
            <a:r>
              <a:rPr lang="zh-CN" altLang="en-US" dirty="0"/>
              <a:t>元书费</a:t>
            </a:r>
          </a:p>
        </p:txBody>
      </p:sp>
      <p:sp>
        <p:nvSpPr>
          <p:cNvPr id="15" name="文本框 14">
            <a:extLst>
              <a:ext uri="{FF2B5EF4-FFF2-40B4-BE49-F238E27FC236}">
                <a16:creationId xmlns:a16="http://schemas.microsoft.com/office/drawing/2014/main" id="{C5B8C72A-36BB-489D-BEE2-72471131D748}"/>
              </a:ext>
            </a:extLst>
          </p:cNvPr>
          <p:cNvSpPr txBox="1"/>
          <p:nvPr/>
        </p:nvSpPr>
        <p:spPr>
          <a:xfrm>
            <a:off x="0" y="5774804"/>
            <a:ext cx="9018105" cy="646331"/>
          </a:xfrm>
          <a:prstGeom prst="rect">
            <a:avLst/>
          </a:prstGeom>
          <a:noFill/>
        </p:spPr>
        <p:txBody>
          <a:bodyPr wrap="square" rtlCol="0">
            <a:spAutoFit/>
          </a:bodyPr>
          <a:lstStyle/>
          <a:p>
            <a:r>
              <a:rPr lang="en-US" altLang="zh-CN" dirty="0"/>
              <a:t>8.</a:t>
            </a:r>
            <a:r>
              <a:rPr lang="zh-CN" altLang="en-US" dirty="0"/>
              <a:t>严班的资源是比较丰富的，但更重要的是学会如何去利用这些资源。否则你就会变得像我一样</a:t>
            </a:r>
            <a:r>
              <a:rPr lang="en-US" altLang="zh-CN" dirty="0"/>
              <a:t>……</a:t>
            </a:r>
            <a:endParaRPr lang="zh-CN" altLang="en-US" dirty="0"/>
          </a:p>
        </p:txBody>
      </p:sp>
      <p:sp>
        <p:nvSpPr>
          <p:cNvPr id="16" name="文本框 15">
            <a:extLst>
              <a:ext uri="{FF2B5EF4-FFF2-40B4-BE49-F238E27FC236}">
                <a16:creationId xmlns:a16="http://schemas.microsoft.com/office/drawing/2014/main" id="{B7C85A97-15F1-4969-981B-3E4F845E0F2E}"/>
              </a:ext>
            </a:extLst>
          </p:cNvPr>
          <p:cNvSpPr txBox="1"/>
          <p:nvPr/>
        </p:nvSpPr>
        <p:spPr>
          <a:xfrm>
            <a:off x="5665305" y="109021"/>
            <a:ext cx="3352800" cy="369332"/>
          </a:xfrm>
          <a:prstGeom prst="rect">
            <a:avLst/>
          </a:prstGeom>
          <a:noFill/>
        </p:spPr>
        <p:txBody>
          <a:bodyPr wrap="square" rtlCol="0">
            <a:spAutoFit/>
          </a:bodyPr>
          <a:lstStyle/>
          <a:p>
            <a:r>
              <a:rPr lang="zh-CN" altLang="en-US" dirty="0"/>
              <a:t>（也是拔尖计划</a:t>
            </a:r>
            <a:r>
              <a:rPr lang="en-US" altLang="zh-CN" dirty="0"/>
              <a:t>2.0</a:t>
            </a:r>
            <a:r>
              <a:rPr lang="zh-CN" altLang="en-US" dirty="0"/>
              <a:t>）</a:t>
            </a:r>
          </a:p>
        </p:txBody>
      </p:sp>
    </p:spTree>
    <p:extLst>
      <p:ext uri="{BB962C8B-B14F-4D97-AF65-F5344CB8AC3E}">
        <p14:creationId xmlns:p14="http://schemas.microsoft.com/office/powerpoint/2010/main" val="297467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自强计划</a:t>
            </a:r>
          </a:p>
        </p:txBody>
      </p:sp>
      <p:sp>
        <p:nvSpPr>
          <p:cNvPr id="5" name="灯片编号占位符 4"/>
          <p:cNvSpPr>
            <a:spLocks noGrp="1"/>
          </p:cNvSpPr>
          <p:nvPr>
            <p:ph type="sldNum" sz="quarter" idx="14"/>
          </p:nvPr>
        </p:nvSpPr>
        <p:spPr/>
        <p:txBody>
          <a:bodyPr/>
          <a:lstStyle/>
          <a:p>
            <a:fld id="{27C45CD9-0508-4D1E-923D-4DFDAA610D19}" type="slidenum">
              <a:rPr lang="zh-CN" altLang="en-US" smtClean="0"/>
              <a:pPr/>
              <a:t>26</a:t>
            </a:fld>
            <a:endParaRPr lang="zh-CN" altLang="en-US" dirty="0"/>
          </a:p>
        </p:txBody>
      </p:sp>
      <p:sp>
        <p:nvSpPr>
          <p:cNvPr id="7" name="文本框 6">
            <a:extLst>
              <a:ext uri="{FF2B5EF4-FFF2-40B4-BE49-F238E27FC236}">
                <a16:creationId xmlns:a16="http://schemas.microsoft.com/office/drawing/2014/main" id="{B48816D2-1C55-49E5-A0D9-E43EB663F46F}"/>
              </a:ext>
            </a:extLst>
          </p:cNvPr>
          <p:cNvSpPr txBox="1"/>
          <p:nvPr/>
        </p:nvSpPr>
        <p:spPr>
          <a:xfrm>
            <a:off x="457200" y="1285461"/>
            <a:ext cx="3922643" cy="923330"/>
          </a:xfrm>
          <a:prstGeom prst="rect">
            <a:avLst/>
          </a:prstGeom>
          <a:noFill/>
        </p:spPr>
        <p:txBody>
          <a:bodyPr wrap="square" rtlCol="0">
            <a:spAutoFit/>
          </a:bodyPr>
          <a:lstStyle/>
          <a:p>
            <a:r>
              <a:rPr lang="zh-CN" altLang="en-US" dirty="0"/>
              <a:t>这个我就不怎么熟了。</a:t>
            </a:r>
            <a:endParaRPr lang="en-US" altLang="zh-CN" dirty="0"/>
          </a:p>
          <a:p>
            <a:r>
              <a:rPr lang="zh-CN" altLang="en-US" dirty="0"/>
              <a:t>因为我不是农村户口，所有没怎么看</a:t>
            </a:r>
            <a:endParaRPr lang="en-US" altLang="zh-CN" dirty="0"/>
          </a:p>
          <a:p>
            <a:r>
              <a:rPr lang="zh-CN" altLang="en-US" dirty="0"/>
              <a:t>具体可见我放在那个库中的指南</a:t>
            </a:r>
          </a:p>
        </p:txBody>
      </p:sp>
    </p:spTree>
    <p:extLst>
      <p:ext uri="{BB962C8B-B14F-4D97-AF65-F5344CB8AC3E}">
        <p14:creationId xmlns:p14="http://schemas.microsoft.com/office/powerpoint/2010/main" val="56732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a:t>
            </a:r>
            <a:r>
              <a:rPr lang="zh-CN" altLang="en-US" dirty="0"/>
              <a:t> </a:t>
            </a:r>
            <a:r>
              <a:rPr lang="en-US" altLang="zh-CN" dirty="0"/>
              <a:t>tiny</a:t>
            </a:r>
            <a:r>
              <a:rPr lang="zh-CN" altLang="en-US" dirty="0"/>
              <a:t> </a:t>
            </a:r>
            <a:r>
              <a:rPr lang="en-US" altLang="zh-CN" dirty="0"/>
              <a:t>lecture</a:t>
            </a:r>
            <a:endParaRPr lang="zh-CN" altLang="en-US" dirty="0"/>
          </a:p>
        </p:txBody>
      </p:sp>
      <p:sp>
        <p:nvSpPr>
          <p:cNvPr id="9" name="文本占位符 8"/>
          <p:cNvSpPr>
            <a:spLocks noGrp="1"/>
          </p:cNvSpPr>
          <p:nvPr>
            <p:ph type="body" sz="quarter" idx="13"/>
          </p:nvPr>
        </p:nvSpPr>
        <p:spPr/>
        <p:txBody>
          <a:bodyPr/>
          <a:lstStyle/>
          <a:p>
            <a:r>
              <a:rPr lang="en-US" altLang="zh-CN" dirty="0"/>
              <a:t>04</a:t>
            </a:r>
            <a:endParaRPr lang="zh-CN" altLang="en-US" dirty="0"/>
          </a:p>
        </p:txBody>
      </p:sp>
      <p:sp>
        <p:nvSpPr>
          <p:cNvPr id="4" name="灯片编号占位符 3"/>
          <p:cNvSpPr>
            <a:spLocks noGrp="1"/>
          </p:cNvSpPr>
          <p:nvPr>
            <p:ph type="sldNum" sz="quarter" idx="14"/>
          </p:nvPr>
        </p:nvSpPr>
        <p:spPr/>
        <p:txBody>
          <a:bodyPr/>
          <a:lstStyle/>
          <a:p>
            <a:fld id="{27C45CD9-0508-4D1E-923D-4DFDAA610D19}" type="slidenum">
              <a:rPr lang="zh-CN" altLang="en-US" smtClean="0"/>
              <a:pPr/>
              <a:t>27</a:t>
            </a:fld>
            <a:endParaRPr lang="zh-CN" altLang="en-US" dirty="0"/>
          </a:p>
        </p:txBody>
      </p:sp>
      <p:sp>
        <p:nvSpPr>
          <p:cNvPr id="7" name="文本框 6">
            <a:extLst>
              <a:ext uri="{FF2B5EF4-FFF2-40B4-BE49-F238E27FC236}">
                <a16:creationId xmlns:a16="http://schemas.microsoft.com/office/drawing/2014/main" id="{49B19C2E-103E-4796-81A2-F43841FCF512}"/>
              </a:ext>
            </a:extLst>
          </p:cNvPr>
          <p:cNvSpPr txBox="1"/>
          <p:nvPr/>
        </p:nvSpPr>
        <p:spPr>
          <a:xfrm>
            <a:off x="2643809" y="2955235"/>
            <a:ext cx="4651513" cy="369332"/>
          </a:xfrm>
          <a:prstGeom prst="rect">
            <a:avLst/>
          </a:prstGeom>
          <a:noFill/>
        </p:spPr>
        <p:txBody>
          <a:bodyPr wrap="square" rtlCol="0">
            <a:spAutoFit/>
          </a:bodyPr>
          <a:lstStyle/>
          <a:p>
            <a:r>
              <a:rPr lang="zh-CN" altLang="en-US" dirty="0"/>
              <a:t>一些我个人想给学弟学妹的建议</a:t>
            </a:r>
          </a:p>
        </p:txBody>
      </p:sp>
    </p:spTree>
    <p:extLst>
      <p:ext uri="{BB962C8B-B14F-4D97-AF65-F5344CB8AC3E}">
        <p14:creationId xmlns:p14="http://schemas.microsoft.com/office/powerpoint/2010/main" val="3955089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4"/>
          </p:nvPr>
        </p:nvSpPr>
        <p:spPr/>
        <p:txBody>
          <a:bodyPr/>
          <a:lstStyle/>
          <a:p>
            <a:fld id="{27C45CD9-0508-4D1E-923D-4DFDAA610D19}" type="slidenum">
              <a:rPr lang="zh-CN" altLang="en-US" smtClean="0"/>
              <a:pPr/>
              <a:t>28</a:t>
            </a:fld>
            <a:endParaRPr lang="zh-CN" altLang="en-US" dirty="0"/>
          </a:p>
        </p:txBody>
      </p:sp>
      <p:sp>
        <p:nvSpPr>
          <p:cNvPr id="9" name="文本框 8">
            <a:extLst>
              <a:ext uri="{FF2B5EF4-FFF2-40B4-BE49-F238E27FC236}">
                <a16:creationId xmlns:a16="http://schemas.microsoft.com/office/drawing/2014/main" id="{93450B68-C48B-4DBA-96BF-F72F5A6DDE49}"/>
              </a:ext>
            </a:extLst>
          </p:cNvPr>
          <p:cNvSpPr txBox="1"/>
          <p:nvPr/>
        </p:nvSpPr>
        <p:spPr>
          <a:xfrm>
            <a:off x="79513" y="4166772"/>
            <a:ext cx="5387008" cy="1200329"/>
          </a:xfrm>
          <a:prstGeom prst="rect">
            <a:avLst/>
          </a:prstGeom>
          <a:noFill/>
        </p:spPr>
        <p:txBody>
          <a:bodyPr wrap="square" rtlCol="0">
            <a:spAutoFit/>
          </a:bodyPr>
          <a:lstStyle/>
          <a:p>
            <a:r>
              <a:rPr lang="en-US" altLang="zh-CN" dirty="0"/>
              <a:t>Some Quality</a:t>
            </a:r>
          </a:p>
          <a:p>
            <a:r>
              <a:rPr lang="en-US" altLang="zh-CN" dirty="0"/>
              <a:t>1.Curiosity</a:t>
            </a:r>
          </a:p>
          <a:p>
            <a:r>
              <a:rPr lang="en-US" altLang="zh-CN" dirty="0"/>
              <a:t>2.Creativity</a:t>
            </a:r>
            <a:endParaRPr lang="zh-CN" altLang="en-US" dirty="0"/>
          </a:p>
          <a:p>
            <a:r>
              <a:rPr lang="en-US" altLang="zh-CN" dirty="0"/>
              <a:t>3.</a:t>
            </a:r>
            <a:r>
              <a:rPr lang="zh-CN" altLang="en-US" dirty="0"/>
              <a:t>动物精神</a:t>
            </a:r>
          </a:p>
        </p:txBody>
      </p:sp>
      <p:sp>
        <p:nvSpPr>
          <p:cNvPr id="12" name="文本框 11">
            <a:extLst>
              <a:ext uri="{FF2B5EF4-FFF2-40B4-BE49-F238E27FC236}">
                <a16:creationId xmlns:a16="http://schemas.microsoft.com/office/drawing/2014/main" id="{9A5964A4-5184-4578-A221-D293B3FF2548}"/>
              </a:ext>
            </a:extLst>
          </p:cNvPr>
          <p:cNvSpPr txBox="1"/>
          <p:nvPr/>
        </p:nvSpPr>
        <p:spPr>
          <a:xfrm>
            <a:off x="79514" y="1066513"/>
            <a:ext cx="9322904" cy="646331"/>
          </a:xfrm>
          <a:prstGeom prst="rect">
            <a:avLst/>
          </a:prstGeom>
          <a:noFill/>
        </p:spPr>
        <p:txBody>
          <a:bodyPr wrap="square" rtlCol="0">
            <a:spAutoFit/>
          </a:bodyPr>
          <a:lstStyle/>
          <a:p>
            <a:r>
              <a:rPr lang="zh-CN" altLang="en-US" dirty="0"/>
              <a:t>高考只是人生中的一件小事，真的只是一件小事。</a:t>
            </a:r>
            <a:endParaRPr lang="en-US" altLang="zh-CN" dirty="0"/>
          </a:p>
          <a:p>
            <a:r>
              <a:rPr lang="zh-CN" altLang="en-US" dirty="0"/>
              <a:t>任何事情都是这样，如果你认为很重要，那就很重要；如果你认为不重要，那就不重要</a:t>
            </a:r>
          </a:p>
        </p:txBody>
      </p:sp>
      <p:sp>
        <p:nvSpPr>
          <p:cNvPr id="13" name="文本框 12">
            <a:extLst>
              <a:ext uri="{FF2B5EF4-FFF2-40B4-BE49-F238E27FC236}">
                <a16:creationId xmlns:a16="http://schemas.microsoft.com/office/drawing/2014/main" id="{D62C2EE7-721E-4EDF-BB86-E38684CB3250}"/>
              </a:ext>
            </a:extLst>
          </p:cNvPr>
          <p:cNvSpPr txBox="1"/>
          <p:nvPr/>
        </p:nvSpPr>
        <p:spPr>
          <a:xfrm>
            <a:off x="457200" y="437323"/>
            <a:ext cx="6420679" cy="369332"/>
          </a:xfrm>
          <a:prstGeom prst="rect">
            <a:avLst/>
          </a:prstGeom>
          <a:noFill/>
        </p:spPr>
        <p:txBody>
          <a:bodyPr wrap="square" rtlCol="0">
            <a:spAutoFit/>
          </a:bodyPr>
          <a:lstStyle/>
          <a:p>
            <a:r>
              <a:rPr lang="zh-CN" altLang="en-US" dirty="0"/>
              <a:t>我写下了我此时的意识流</a:t>
            </a:r>
          </a:p>
        </p:txBody>
      </p:sp>
      <p:sp>
        <p:nvSpPr>
          <p:cNvPr id="14" name="文本框 13">
            <a:extLst>
              <a:ext uri="{FF2B5EF4-FFF2-40B4-BE49-F238E27FC236}">
                <a16:creationId xmlns:a16="http://schemas.microsoft.com/office/drawing/2014/main" id="{1BB1E5C3-1E70-4684-BF51-142295DB14C5}"/>
              </a:ext>
            </a:extLst>
          </p:cNvPr>
          <p:cNvSpPr txBox="1"/>
          <p:nvPr/>
        </p:nvSpPr>
        <p:spPr>
          <a:xfrm>
            <a:off x="79514" y="1796967"/>
            <a:ext cx="8918712" cy="646331"/>
          </a:xfrm>
          <a:prstGeom prst="rect">
            <a:avLst/>
          </a:prstGeom>
          <a:noFill/>
        </p:spPr>
        <p:txBody>
          <a:bodyPr wrap="square" rtlCol="0">
            <a:spAutoFit/>
          </a:bodyPr>
          <a:lstStyle/>
          <a:p>
            <a:r>
              <a:rPr lang="zh-CN" altLang="en-US" dirty="0"/>
              <a:t>你要知道自己真正想要什么。但可悲的是，你可能永远无法知道。就像人的斯芬克斯之谜一样，我们都是俄狄浦斯王。</a:t>
            </a:r>
          </a:p>
        </p:txBody>
      </p:sp>
      <p:sp>
        <p:nvSpPr>
          <p:cNvPr id="15" name="文本框 14">
            <a:extLst>
              <a:ext uri="{FF2B5EF4-FFF2-40B4-BE49-F238E27FC236}">
                <a16:creationId xmlns:a16="http://schemas.microsoft.com/office/drawing/2014/main" id="{7B2E637C-6A0C-4119-9E1F-02AEB4DDFAE7}"/>
              </a:ext>
            </a:extLst>
          </p:cNvPr>
          <p:cNvSpPr txBox="1"/>
          <p:nvPr/>
        </p:nvSpPr>
        <p:spPr>
          <a:xfrm>
            <a:off x="79513" y="2478143"/>
            <a:ext cx="8812695" cy="923330"/>
          </a:xfrm>
          <a:prstGeom prst="rect">
            <a:avLst/>
          </a:prstGeom>
          <a:noFill/>
        </p:spPr>
        <p:txBody>
          <a:bodyPr wrap="square" rtlCol="0">
            <a:spAutoFit/>
          </a:bodyPr>
          <a:lstStyle/>
          <a:p>
            <a:r>
              <a:rPr lang="zh-CN" altLang="en-US" dirty="0"/>
              <a:t>珍惜你现在拥有的一切，你的家人，你的朋友。你的生命从一颗受精卵开始，你的历史则要从</a:t>
            </a:r>
            <a:r>
              <a:rPr lang="en-US" altLang="zh-CN" dirty="0"/>
              <a:t>The Big Bang </a:t>
            </a:r>
            <a:r>
              <a:rPr lang="zh-CN" altLang="en-US" dirty="0"/>
              <a:t>说起。你是</a:t>
            </a:r>
            <a:r>
              <a:rPr lang="en-US" altLang="zh-CN" dirty="0"/>
              <a:t>homo sapiens</a:t>
            </a:r>
            <a:r>
              <a:rPr lang="zh-CN" altLang="en-US" dirty="0"/>
              <a:t>，你是大自然的奇迹。从今天开始，就去感激你拥有的一切。</a:t>
            </a:r>
          </a:p>
        </p:txBody>
      </p:sp>
      <p:sp>
        <p:nvSpPr>
          <p:cNvPr id="16" name="文本框 15">
            <a:extLst>
              <a:ext uri="{FF2B5EF4-FFF2-40B4-BE49-F238E27FC236}">
                <a16:creationId xmlns:a16="http://schemas.microsoft.com/office/drawing/2014/main" id="{52F1A816-A6F4-4E54-916A-CA1D13059A02}"/>
              </a:ext>
            </a:extLst>
          </p:cNvPr>
          <p:cNvSpPr txBox="1"/>
          <p:nvPr/>
        </p:nvSpPr>
        <p:spPr>
          <a:xfrm>
            <a:off x="79513" y="3481664"/>
            <a:ext cx="8203095" cy="646331"/>
          </a:xfrm>
          <a:prstGeom prst="rect">
            <a:avLst/>
          </a:prstGeom>
          <a:noFill/>
        </p:spPr>
        <p:txBody>
          <a:bodyPr wrap="square" rtlCol="0">
            <a:spAutoFit/>
          </a:bodyPr>
          <a:lstStyle/>
          <a:p>
            <a:r>
              <a:rPr lang="zh-CN" altLang="en-US" dirty="0"/>
              <a:t>我还希望你们能够拥有自由的意志，继承黑塞的精神（</a:t>
            </a:r>
            <a:r>
              <a:rPr lang="en-US" altLang="zh-CN" dirty="0"/>
              <a:t>Do Your Own Thing</a:t>
            </a:r>
            <a:r>
              <a:rPr lang="zh-CN" altLang="en-US" dirty="0"/>
              <a:t>）希望你们能够拥有自由人的灵魂</a:t>
            </a:r>
          </a:p>
        </p:txBody>
      </p:sp>
    </p:spTree>
    <p:extLst>
      <p:ext uri="{BB962C8B-B14F-4D97-AF65-F5344CB8AC3E}">
        <p14:creationId xmlns:p14="http://schemas.microsoft.com/office/powerpoint/2010/main" val="282987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P spid="15"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03763" y="257834"/>
            <a:ext cx="2412723" cy="665816"/>
          </a:xfrm>
        </p:spPr>
        <p:txBody>
          <a:bodyPr/>
          <a:lstStyle/>
          <a:p>
            <a:r>
              <a:rPr lang="en-US" altLang="zh-CN" sz="4400" dirty="0">
                <a:latin typeface="Broadway" panose="04040905080B02020502" pitchFamily="82" charset="0"/>
              </a:rPr>
              <a:t>Q&amp;A</a:t>
            </a:r>
            <a:endParaRPr lang="zh-CN" altLang="en-US" sz="4400" dirty="0">
              <a:latin typeface="Broadway" panose="04040905080B02020502" pitchFamily="82" charset="0"/>
            </a:endParaRPr>
          </a:p>
        </p:txBody>
      </p:sp>
      <p:sp>
        <p:nvSpPr>
          <p:cNvPr id="5" name="灯片编号占位符 4"/>
          <p:cNvSpPr>
            <a:spLocks noGrp="1"/>
          </p:cNvSpPr>
          <p:nvPr>
            <p:ph type="sldNum" sz="quarter" idx="14"/>
          </p:nvPr>
        </p:nvSpPr>
        <p:spPr/>
        <p:txBody>
          <a:bodyPr/>
          <a:lstStyle/>
          <a:p>
            <a:fld id="{27C45CD9-0508-4D1E-923D-4DFDAA610D19}" type="slidenum">
              <a:rPr lang="zh-CN" altLang="en-US" smtClean="0"/>
              <a:pPr/>
              <a:t>29</a:t>
            </a:fld>
            <a:endParaRPr lang="zh-CN" altLang="en-US" dirty="0"/>
          </a:p>
        </p:txBody>
      </p:sp>
      <p:pic>
        <p:nvPicPr>
          <p:cNvPr id="8" name="图片 7">
            <a:extLst>
              <a:ext uri="{FF2B5EF4-FFF2-40B4-BE49-F238E27FC236}">
                <a16:creationId xmlns:a16="http://schemas.microsoft.com/office/drawing/2014/main" id="{C1AC1A7C-1F3D-4C9B-A332-806CEF83C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331" y="1061166"/>
            <a:ext cx="3338996" cy="5312039"/>
          </a:xfrm>
          <a:prstGeom prst="rect">
            <a:avLst/>
          </a:prstGeom>
        </p:spPr>
      </p:pic>
    </p:spTree>
    <p:extLst>
      <p:ext uri="{BB962C8B-B14F-4D97-AF65-F5344CB8AC3E}">
        <p14:creationId xmlns:p14="http://schemas.microsoft.com/office/powerpoint/2010/main" val="1414846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is </a:t>
            </a:r>
            <a:r>
              <a:rPr lang="en-US" altLang="zh-CN" dirty="0" err="1"/>
              <a:t>Physics@USTC</a:t>
            </a:r>
            <a:endParaRPr lang="zh-CN" altLang="en-US" dirty="0"/>
          </a:p>
        </p:txBody>
      </p:sp>
      <p:sp>
        <p:nvSpPr>
          <p:cNvPr id="9" name="文本占位符 8"/>
          <p:cNvSpPr>
            <a:spLocks noGrp="1"/>
          </p:cNvSpPr>
          <p:nvPr>
            <p:ph type="body" sz="quarter" idx="13"/>
          </p:nvPr>
        </p:nvSpPr>
        <p:spPr/>
        <p:txBody>
          <a:bodyPr/>
          <a:lstStyle/>
          <a:p>
            <a:r>
              <a:rPr lang="en-US" altLang="zh-CN" dirty="0"/>
              <a:t>01</a:t>
            </a:r>
            <a:endParaRPr lang="zh-CN" altLang="en-US" dirty="0"/>
          </a:p>
        </p:txBody>
      </p:sp>
      <p:sp>
        <p:nvSpPr>
          <p:cNvPr id="4" name="灯片编号占位符 3"/>
          <p:cNvSpPr>
            <a:spLocks noGrp="1"/>
          </p:cNvSpPr>
          <p:nvPr>
            <p:ph type="sldNum" sz="quarter" idx="14"/>
          </p:nvPr>
        </p:nvSpPr>
        <p:spPr/>
        <p:txBody>
          <a:bodyPr/>
          <a:lstStyle/>
          <a:p>
            <a:fld id="{27C45CD9-0508-4D1E-923D-4DFDAA610D19}" type="slidenum">
              <a:rPr lang="zh-CN" altLang="en-US" smtClean="0"/>
              <a:pPr/>
              <a:t>3</a:t>
            </a:fld>
            <a:endParaRPr lang="zh-CN" altLang="en-US" dirty="0"/>
          </a:p>
        </p:txBody>
      </p:sp>
      <p:sp>
        <p:nvSpPr>
          <p:cNvPr id="5" name="文本框 4">
            <a:extLst>
              <a:ext uri="{FF2B5EF4-FFF2-40B4-BE49-F238E27FC236}">
                <a16:creationId xmlns:a16="http://schemas.microsoft.com/office/drawing/2014/main" id="{6B67D80B-55B4-4E25-A587-9872A1CBE9FB}"/>
              </a:ext>
            </a:extLst>
          </p:cNvPr>
          <p:cNvSpPr txBox="1"/>
          <p:nvPr/>
        </p:nvSpPr>
        <p:spPr>
          <a:xfrm>
            <a:off x="2656264" y="2420038"/>
            <a:ext cx="4327632" cy="369332"/>
          </a:xfrm>
          <a:prstGeom prst="rect">
            <a:avLst/>
          </a:prstGeom>
          <a:noFill/>
        </p:spPr>
        <p:txBody>
          <a:bodyPr wrap="square" rtlCol="0">
            <a:spAutoFit/>
          </a:bodyPr>
          <a:lstStyle/>
          <a:p>
            <a:r>
              <a:rPr lang="zh-CN" altLang="en-US" dirty="0"/>
              <a:t>丁肇中先生曾称</a:t>
            </a:r>
            <a:r>
              <a:rPr lang="en-US" altLang="zh-CN" dirty="0"/>
              <a:t>USTC</a:t>
            </a:r>
            <a:r>
              <a:rPr lang="zh-CN" altLang="en-US" dirty="0"/>
              <a:t>为中国的</a:t>
            </a:r>
            <a:r>
              <a:rPr lang="en-US" altLang="zh-CN" dirty="0"/>
              <a:t>MIT</a:t>
            </a:r>
            <a:endParaRPr lang="zh-CN" altLang="en-US" dirty="0"/>
          </a:p>
        </p:txBody>
      </p:sp>
      <p:pic>
        <p:nvPicPr>
          <p:cNvPr id="7" name="图片 6">
            <a:extLst>
              <a:ext uri="{FF2B5EF4-FFF2-40B4-BE49-F238E27FC236}">
                <a16:creationId xmlns:a16="http://schemas.microsoft.com/office/drawing/2014/main" id="{10F32E55-7897-434E-AD53-248EB26337BE}"/>
              </a:ext>
            </a:extLst>
          </p:cNvPr>
          <p:cNvPicPr>
            <a:picLocks noChangeAspect="1"/>
          </p:cNvPicPr>
          <p:nvPr/>
        </p:nvPicPr>
        <p:blipFill>
          <a:blip r:embed="rId2"/>
          <a:stretch>
            <a:fillRect/>
          </a:stretch>
        </p:blipFill>
        <p:spPr>
          <a:xfrm>
            <a:off x="2789582" y="4346839"/>
            <a:ext cx="2281546" cy="2144516"/>
          </a:xfrm>
          <a:prstGeom prst="rect">
            <a:avLst/>
          </a:prstGeom>
        </p:spPr>
      </p:pic>
      <p:sp>
        <p:nvSpPr>
          <p:cNvPr id="11" name="文本框 10">
            <a:extLst>
              <a:ext uri="{FF2B5EF4-FFF2-40B4-BE49-F238E27FC236}">
                <a16:creationId xmlns:a16="http://schemas.microsoft.com/office/drawing/2014/main" id="{76B68A37-E917-4449-AE9E-759BD757987E}"/>
              </a:ext>
            </a:extLst>
          </p:cNvPr>
          <p:cNvSpPr txBox="1"/>
          <p:nvPr/>
        </p:nvSpPr>
        <p:spPr>
          <a:xfrm>
            <a:off x="2656264" y="2849746"/>
            <a:ext cx="4625009" cy="369332"/>
          </a:xfrm>
          <a:prstGeom prst="rect">
            <a:avLst/>
          </a:prstGeom>
          <a:noFill/>
        </p:spPr>
        <p:txBody>
          <a:bodyPr wrap="square" rtlCol="0">
            <a:spAutoFit/>
          </a:bodyPr>
          <a:lstStyle/>
          <a:p>
            <a:r>
              <a:rPr lang="zh-CN" altLang="en-US" dirty="0"/>
              <a:t>中国科学技术大学又称中国物理大学</a:t>
            </a:r>
          </a:p>
        </p:txBody>
      </p:sp>
      <p:sp>
        <p:nvSpPr>
          <p:cNvPr id="12" name="文本框 11">
            <a:extLst>
              <a:ext uri="{FF2B5EF4-FFF2-40B4-BE49-F238E27FC236}">
                <a16:creationId xmlns:a16="http://schemas.microsoft.com/office/drawing/2014/main" id="{A0D12CBE-FC66-460A-B621-83EFDA6678D6}"/>
              </a:ext>
            </a:extLst>
          </p:cNvPr>
          <p:cNvSpPr txBox="1"/>
          <p:nvPr/>
        </p:nvSpPr>
        <p:spPr>
          <a:xfrm>
            <a:off x="2671398" y="3881704"/>
            <a:ext cx="2676940" cy="369332"/>
          </a:xfrm>
          <a:prstGeom prst="rect">
            <a:avLst/>
          </a:prstGeom>
          <a:noFill/>
        </p:spPr>
        <p:txBody>
          <a:bodyPr wrap="square" rtlCol="0">
            <a:spAutoFit/>
          </a:bodyPr>
          <a:lstStyle/>
          <a:p>
            <a:r>
              <a:rPr lang="en-US" altLang="zh-CN" dirty="0"/>
              <a:t>FYI</a:t>
            </a:r>
            <a:endParaRPr lang="zh-CN" altLang="en-US" dirty="0"/>
          </a:p>
        </p:txBody>
      </p:sp>
    </p:spTree>
    <p:extLst>
      <p:ext uri="{BB962C8B-B14F-4D97-AF65-F5344CB8AC3E}">
        <p14:creationId xmlns:p14="http://schemas.microsoft.com/office/powerpoint/2010/main" val="1168971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后生可畏</a:t>
            </a:r>
          </a:p>
        </p:txBody>
      </p:sp>
      <p:sp>
        <p:nvSpPr>
          <p:cNvPr id="3" name="副标题 2"/>
          <p:cNvSpPr>
            <a:spLocks noGrp="1"/>
          </p:cNvSpPr>
          <p:nvPr>
            <p:ph type="subTitle" idx="1"/>
          </p:nvPr>
        </p:nvSpPr>
        <p:spPr/>
        <p:txBody>
          <a:bodyPr/>
          <a:lstStyle/>
          <a:p>
            <a:r>
              <a:rPr lang="en-US" altLang="zh-CN" dirty="0"/>
              <a:t>The Ending</a:t>
            </a:r>
            <a:endParaRPr lang="zh-CN" altLang="en-US" dirty="0"/>
          </a:p>
        </p:txBody>
      </p:sp>
      <p:sp>
        <p:nvSpPr>
          <p:cNvPr id="4" name="文本框 3">
            <a:extLst>
              <a:ext uri="{FF2B5EF4-FFF2-40B4-BE49-F238E27FC236}">
                <a16:creationId xmlns:a16="http://schemas.microsoft.com/office/drawing/2014/main" id="{C1D5D415-40C8-4AB6-92EF-F20EBB985630}"/>
              </a:ext>
            </a:extLst>
          </p:cNvPr>
          <p:cNvSpPr txBox="1"/>
          <p:nvPr/>
        </p:nvSpPr>
        <p:spPr>
          <a:xfrm>
            <a:off x="685801" y="3898433"/>
            <a:ext cx="5016500" cy="646331"/>
          </a:xfrm>
          <a:prstGeom prst="rect">
            <a:avLst/>
          </a:prstGeom>
          <a:noFill/>
        </p:spPr>
        <p:txBody>
          <a:bodyPr wrap="square" rtlCol="0">
            <a:spAutoFit/>
          </a:bodyPr>
          <a:lstStyle/>
          <a:p>
            <a:r>
              <a:rPr lang="zh-CN" altLang="en-US" dirty="0"/>
              <a:t>加油吧！年轻人。</a:t>
            </a:r>
            <a:endParaRPr lang="en-US" altLang="zh-CN" dirty="0"/>
          </a:p>
          <a:p>
            <a:r>
              <a:rPr lang="zh-CN" altLang="en-US" dirty="0"/>
              <a:t>你们还年轻，一切皆有可能</a:t>
            </a:r>
          </a:p>
        </p:txBody>
      </p:sp>
    </p:spTree>
    <p:extLst>
      <p:ext uri="{BB962C8B-B14F-4D97-AF65-F5344CB8AC3E}">
        <p14:creationId xmlns:p14="http://schemas.microsoft.com/office/powerpoint/2010/main" val="4233774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a:t>
            </a:r>
            <a:r>
              <a:rPr lang="en-US" altLang="zh-CN" dirty="0" err="1"/>
              <a:t>Physics@USTC</a:t>
            </a:r>
            <a:endParaRPr lang="zh-CN" altLang="en-US" dirty="0"/>
          </a:p>
        </p:txBody>
      </p:sp>
      <p:sp>
        <p:nvSpPr>
          <p:cNvPr id="9" name="文本占位符 8"/>
          <p:cNvSpPr>
            <a:spLocks noGrp="1"/>
          </p:cNvSpPr>
          <p:nvPr>
            <p:ph type="body" sz="quarter" idx="13"/>
          </p:nvPr>
        </p:nvSpPr>
        <p:spPr/>
        <p:txBody>
          <a:bodyPr/>
          <a:lstStyle/>
          <a:p>
            <a:r>
              <a:rPr lang="en-US" altLang="zh-CN" dirty="0"/>
              <a:t>02</a:t>
            </a:r>
            <a:endParaRPr lang="zh-CN" altLang="en-US" dirty="0"/>
          </a:p>
        </p:txBody>
      </p:sp>
      <p:sp>
        <p:nvSpPr>
          <p:cNvPr id="4" name="灯片编号占位符 3"/>
          <p:cNvSpPr>
            <a:spLocks noGrp="1"/>
          </p:cNvSpPr>
          <p:nvPr>
            <p:ph type="sldNum" sz="quarter" idx="14"/>
          </p:nvPr>
        </p:nvSpPr>
        <p:spPr/>
        <p:txBody>
          <a:bodyPr/>
          <a:lstStyle/>
          <a:p>
            <a:fld id="{27C45CD9-0508-4D1E-923D-4DFDAA610D19}" type="slidenum">
              <a:rPr lang="zh-CN" altLang="en-US" smtClean="0"/>
              <a:pPr/>
              <a:t>4</a:t>
            </a:fld>
            <a:endParaRPr lang="zh-CN" altLang="en-US" dirty="0"/>
          </a:p>
        </p:txBody>
      </p:sp>
      <p:sp>
        <p:nvSpPr>
          <p:cNvPr id="7" name="文本框 6">
            <a:extLst>
              <a:ext uri="{FF2B5EF4-FFF2-40B4-BE49-F238E27FC236}">
                <a16:creationId xmlns:a16="http://schemas.microsoft.com/office/drawing/2014/main" id="{7080176E-EDF4-4B57-ABE7-8DEE2B514206}"/>
              </a:ext>
            </a:extLst>
          </p:cNvPr>
          <p:cNvSpPr txBox="1"/>
          <p:nvPr/>
        </p:nvSpPr>
        <p:spPr>
          <a:xfrm>
            <a:off x="2630557" y="2598291"/>
            <a:ext cx="3710608" cy="369332"/>
          </a:xfrm>
          <a:prstGeom prst="rect">
            <a:avLst/>
          </a:prstGeom>
          <a:noFill/>
        </p:spPr>
        <p:txBody>
          <a:bodyPr wrap="square" rtlCol="0">
            <a:spAutoFit/>
          </a:bodyPr>
          <a:lstStyle/>
          <a:p>
            <a:r>
              <a:rPr lang="en-US" altLang="zh-CN" dirty="0"/>
              <a:t>1.</a:t>
            </a:r>
            <a:r>
              <a:rPr lang="zh-CN" altLang="en-US" dirty="0"/>
              <a:t>雄厚的师资力量</a:t>
            </a:r>
          </a:p>
        </p:txBody>
      </p:sp>
      <p:sp>
        <p:nvSpPr>
          <p:cNvPr id="10" name="文本框 9">
            <a:extLst>
              <a:ext uri="{FF2B5EF4-FFF2-40B4-BE49-F238E27FC236}">
                <a16:creationId xmlns:a16="http://schemas.microsoft.com/office/drawing/2014/main" id="{3C176332-6E63-404F-8A35-043E4883560A}"/>
              </a:ext>
            </a:extLst>
          </p:cNvPr>
          <p:cNvSpPr txBox="1"/>
          <p:nvPr/>
        </p:nvSpPr>
        <p:spPr>
          <a:xfrm>
            <a:off x="2630557" y="2967623"/>
            <a:ext cx="4714460" cy="369332"/>
          </a:xfrm>
          <a:prstGeom prst="rect">
            <a:avLst/>
          </a:prstGeom>
          <a:noFill/>
        </p:spPr>
        <p:txBody>
          <a:bodyPr wrap="square">
            <a:spAutoFit/>
          </a:bodyPr>
          <a:lstStyle/>
          <a:p>
            <a:r>
              <a:rPr lang="en-US" altLang="zh-CN" dirty="0"/>
              <a:t>2.</a:t>
            </a:r>
            <a:r>
              <a:rPr lang="zh-CN" altLang="en-US" dirty="0"/>
              <a:t>众多实验室和一流专业</a:t>
            </a:r>
          </a:p>
        </p:txBody>
      </p:sp>
      <p:sp>
        <p:nvSpPr>
          <p:cNvPr id="12" name="文本框 11">
            <a:extLst>
              <a:ext uri="{FF2B5EF4-FFF2-40B4-BE49-F238E27FC236}">
                <a16:creationId xmlns:a16="http://schemas.microsoft.com/office/drawing/2014/main" id="{0C70F186-E711-48A9-889F-83D1FC53E549}"/>
              </a:ext>
            </a:extLst>
          </p:cNvPr>
          <p:cNvSpPr txBox="1"/>
          <p:nvPr/>
        </p:nvSpPr>
        <p:spPr>
          <a:xfrm>
            <a:off x="2630557" y="3336955"/>
            <a:ext cx="4714460" cy="369332"/>
          </a:xfrm>
          <a:prstGeom prst="rect">
            <a:avLst/>
          </a:prstGeom>
          <a:noFill/>
        </p:spPr>
        <p:txBody>
          <a:bodyPr wrap="square">
            <a:spAutoFit/>
          </a:bodyPr>
          <a:lstStyle/>
          <a:p>
            <a:r>
              <a:rPr lang="en-US" altLang="zh-CN" dirty="0"/>
              <a:t>3.</a:t>
            </a:r>
            <a:r>
              <a:rPr lang="zh-CN" altLang="en-US" dirty="0"/>
              <a:t>优质的教育</a:t>
            </a:r>
          </a:p>
        </p:txBody>
      </p:sp>
      <p:sp>
        <p:nvSpPr>
          <p:cNvPr id="14" name="文本框 13">
            <a:extLst>
              <a:ext uri="{FF2B5EF4-FFF2-40B4-BE49-F238E27FC236}">
                <a16:creationId xmlns:a16="http://schemas.microsoft.com/office/drawing/2014/main" id="{2B64F8A2-DA84-440A-B21E-C5381A8A8239}"/>
              </a:ext>
            </a:extLst>
          </p:cNvPr>
          <p:cNvSpPr txBox="1"/>
          <p:nvPr/>
        </p:nvSpPr>
        <p:spPr>
          <a:xfrm>
            <a:off x="2630557" y="3697038"/>
            <a:ext cx="4714460" cy="369332"/>
          </a:xfrm>
          <a:prstGeom prst="rect">
            <a:avLst/>
          </a:prstGeom>
          <a:noFill/>
        </p:spPr>
        <p:txBody>
          <a:bodyPr wrap="square">
            <a:spAutoFit/>
          </a:bodyPr>
          <a:lstStyle/>
          <a:p>
            <a:r>
              <a:rPr lang="en-US" altLang="zh-CN" dirty="0"/>
              <a:t>4.</a:t>
            </a:r>
            <a:r>
              <a:rPr lang="zh-CN" altLang="en-US" dirty="0"/>
              <a:t>优秀的科研成果</a:t>
            </a:r>
          </a:p>
        </p:txBody>
      </p:sp>
      <p:sp>
        <p:nvSpPr>
          <p:cNvPr id="16" name="文本框 15">
            <a:extLst>
              <a:ext uri="{FF2B5EF4-FFF2-40B4-BE49-F238E27FC236}">
                <a16:creationId xmlns:a16="http://schemas.microsoft.com/office/drawing/2014/main" id="{5DDEE610-F79D-44FB-9A40-B2C9AB82EFD8}"/>
              </a:ext>
            </a:extLst>
          </p:cNvPr>
          <p:cNvSpPr txBox="1"/>
          <p:nvPr/>
        </p:nvSpPr>
        <p:spPr>
          <a:xfrm>
            <a:off x="2630557" y="4075619"/>
            <a:ext cx="4714460" cy="369332"/>
          </a:xfrm>
          <a:prstGeom prst="rect">
            <a:avLst/>
          </a:prstGeom>
          <a:noFill/>
        </p:spPr>
        <p:txBody>
          <a:bodyPr wrap="square">
            <a:spAutoFit/>
          </a:bodyPr>
          <a:lstStyle/>
          <a:p>
            <a:r>
              <a:rPr lang="en-US" altLang="zh-CN" dirty="0"/>
              <a:t>5.</a:t>
            </a:r>
            <a:r>
              <a:rPr lang="zh-CN" altLang="en-US" dirty="0"/>
              <a:t>众多专业选择，可自主选择</a:t>
            </a:r>
          </a:p>
        </p:txBody>
      </p:sp>
      <p:sp>
        <p:nvSpPr>
          <p:cNvPr id="18" name="文本框 17">
            <a:extLst>
              <a:ext uri="{FF2B5EF4-FFF2-40B4-BE49-F238E27FC236}">
                <a16:creationId xmlns:a16="http://schemas.microsoft.com/office/drawing/2014/main" id="{654830E9-ACFC-43ED-B139-2779E6108D1D}"/>
              </a:ext>
            </a:extLst>
          </p:cNvPr>
          <p:cNvSpPr txBox="1"/>
          <p:nvPr/>
        </p:nvSpPr>
        <p:spPr>
          <a:xfrm>
            <a:off x="2630557" y="4454200"/>
            <a:ext cx="4714460" cy="369332"/>
          </a:xfrm>
          <a:prstGeom prst="rect">
            <a:avLst/>
          </a:prstGeom>
          <a:noFill/>
        </p:spPr>
        <p:txBody>
          <a:bodyPr wrap="square">
            <a:spAutoFit/>
          </a:bodyPr>
          <a:lstStyle/>
          <a:p>
            <a:r>
              <a:rPr lang="en-US" altLang="zh-CN" dirty="0"/>
              <a:t>6.</a:t>
            </a:r>
            <a:r>
              <a:rPr lang="zh-CN" altLang="en-US" dirty="0"/>
              <a:t>极高的出国率</a:t>
            </a:r>
          </a:p>
        </p:txBody>
      </p:sp>
    </p:spTree>
    <p:extLst>
      <p:ext uri="{BB962C8B-B14F-4D97-AF65-F5344CB8AC3E}">
        <p14:creationId xmlns:p14="http://schemas.microsoft.com/office/powerpoint/2010/main" val="2674293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How to get in </a:t>
            </a:r>
            <a:r>
              <a:rPr lang="en-US" altLang="zh-CN" dirty="0" err="1"/>
              <a:t>Physics@USTC</a:t>
            </a:r>
            <a:r>
              <a:rPr lang="en-US" altLang="zh-CN" dirty="0"/>
              <a:t> </a:t>
            </a:r>
            <a:endParaRPr lang="zh-CN" altLang="en-US" dirty="0"/>
          </a:p>
        </p:txBody>
      </p:sp>
      <p:sp>
        <p:nvSpPr>
          <p:cNvPr id="9" name="文本占位符 8"/>
          <p:cNvSpPr>
            <a:spLocks noGrp="1"/>
          </p:cNvSpPr>
          <p:nvPr>
            <p:ph type="body" sz="quarter" idx="13"/>
          </p:nvPr>
        </p:nvSpPr>
        <p:spPr/>
        <p:txBody>
          <a:bodyPr/>
          <a:lstStyle/>
          <a:p>
            <a:r>
              <a:rPr lang="en-US" altLang="zh-CN" dirty="0"/>
              <a:t>03</a:t>
            </a:r>
            <a:endParaRPr lang="zh-CN" altLang="en-US" dirty="0"/>
          </a:p>
        </p:txBody>
      </p:sp>
      <p:sp>
        <p:nvSpPr>
          <p:cNvPr id="4" name="灯片编号占位符 3"/>
          <p:cNvSpPr>
            <a:spLocks noGrp="1"/>
          </p:cNvSpPr>
          <p:nvPr>
            <p:ph type="sldNum" sz="quarter" idx="14"/>
          </p:nvPr>
        </p:nvSpPr>
        <p:spPr/>
        <p:txBody>
          <a:bodyPr/>
          <a:lstStyle/>
          <a:p>
            <a:fld id="{27C45CD9-0508-4D1E-923D-4DFDAA610D19}" type="slidenum">
              <a:rPr lang="zh-CN" altLang="en-US" smtClean="0"/>
              <a:pPr/>
              <a:t>5</a:t>
            </a:fld>
            <a:endParaRPr lang="zh-CN" altLang="en-US" dirty="0"/>
          </a:p>
        </p:txBody>
      </p:sp>
      <p:sp>
        <p:nvSpPr>
          <p:cNvPr id="5" name="文本框 4">
            <a:extLst>
              <a:ext uri="{FF2B5EF4-FFF2-40B4-BE49-F238E27FC236}">
                <a16:creationId xmlns:a16="http://schemas.microsoft.com/office/drawing/2014/main" id="{B8BFB336-E65F-43AF-928F-515D07EAB7E4}"/>
              </a:ext>
            </a:extLst>
          </p:cNvPr>
          <p:cNvSpPr txBox="1"/>
          <p:nvPr/>
        </p:nvSpPr>
        <p:spPr>
          <a:xfrm>
            <a:off x="2696817" y="2769704"/>
            <a:ext cx="3226905" cy="377687"/>
          </a:xfrm>
          <a:prstGeom prst="rect">
            <a:avLst/>
          </a:prstGeom>
          <a:noFill/>
        </p:spPr>
        <p:txBody>
          <a:bodyPr wrap="square" rtlCol="0">
            <a:spAutoFit/>
          </a:bodyPr>
          <a:lstStyle/>
          <a:p>
            <a:r>
              <a:rPr lang="en-US" altLang="zh-CN" dirty="0"/>
              <a:t>1.</a:t>
            </a:r>
            <a:r>
              <a:rPr lang="zh-CN" altLang="en-US" dirty="0"/>
              <a:t>高考</a:t>
            </a:r>
          </a:p>
        </p:txBody>
      </p:sp>
      <p:sp>
        <p:nvSpPr>
          <p:cNvPr id="6" name="文本框 5">
            <a:extLst>
              <a:ext uri="{FF2B5EF4-FFF2-40B4-BE49-F238E27FC236}">
                <a16:creationId xmlns:a16="http://schemas.microsoft.com/office/drawing/2014/main" id="{3DD2DDE5-083F-4B20-847E-9087C29DC5E1}"/>
              </a:ext>
            </a:extLst>
          </p:cNvPr>
          <p:cNvSpPr txBox="1"/>
          <p:nvPr/>
        </p:nvSpPr>
        <p:spPr>
          <a:xfrm>
            <a:off x="2696817" y="3429000"/>
            <a:ext cx="2892287" cy="369332"/>
          </a:xfrm>
          <a:prstGeom prst="rect">
            <a:avLst/>
          </a:prstGeom>
          <a:noFill/>
        </p:spPr>
        <p:txBody>
          <a:bodyPr wrap="square" rtlCol="0">
            <a:spAutoFit/>
          </a:bodyPr>
          <a:lstStyle/>
          <a:p>
            <a:r>
              <a:rPr lang="en-US" altLang="zh-CN" dirty="0"/>
              <a:t>2.</a:t>
            </a:r>
            <a:r>
              <a:rPr lang="zh-CN" altLang="en-US" dirty="0"/>
              <a:t>强基</a:t>
            </a:r>
          </a:p>
        </p:txBody>
      </p:sp>
      <p:sp>
        <p:nvSpPr>
          <p:cNvPr id="7" name="文本框 6">
            <a:extLst>
              <a:ext uri="{FF2B5EF4-FFF2-40B4-BE49-F238E27FC236}">
                <a16:creationId xmlns:a16="http://schemas.microsoft.com/office/drawing/2014/main" id="{80BF1F5A-7A77-4372-91B8-9A3815BEC798}"/>
              </a:ext>
            </a:extLst>
          </p:cNvPr>
          <p:cNvSpPr txBox="1"/>
          <p:nvPr/>
        </p:nvSpPr>
        <p:spPr>
          <a:xfrm>
            <a:off x="2696817" y="4071268"/>
            <a:ext cx="2574236" cy="369332"/>
          </a:xfrm>
          <a:prstGeom prst="rect">
            <a:avLst/>
          </a:prstGeom>
          <a:noFill/>
        </p:spPr>
        <p:txBody>
          <a:bodyPr wrap="square" rtlCol="0">
            <a:spAutoFit/>
          </a:bodyPr>
          <a:lstStyle/>
          <a:p>
            <a:r>
              <a:rPr lang="en-US" altLang="zh-CN" dirty="0"/>
              <a:t>3.</a:t>
            </a:r>
            <a:r>
              <a:rPr lang="zh-CN" altLang="en-US" dirty="0"/>
              <a:t>自强计划（农村户口）</a:t>
            </a:r>
          </a:p>
        </p:txBody>
      </p:sp>
      <p:sp>
        <p:nvSpPr>
          <p:cNvPr id="8" name="文本框 7">
            <a:extLst>
              <a:ext uri="{FF2B5EF4-FFF2-40B4-BE49-F238E27FC236}">
                <a16:creationId xmlns:a16="http://schemas.microsoft.com/office/drawing/2014/main" id="{3CF233BE-72DD-4E7B-AAD5-7186AF344F88}"/>
              </a:ext>
            </a:extLst>
          </p:cNvPr>
          <p:cNvSpPr txBox="1"/>
          <p:nvPr/>
        </p:nvSpPr>
        <p:spPr>
          <a:xfrm>
            <a:off x="3331861" y="3051313"/>
            <a:ext cx="4687957" cy="369332"/>
          </a:xfrm>
          <a:prstGeom prst="rect">
            <a:avLst/>
          </a:prstGeom>
          <a:noFill/>
        </p:spPr>
        <p:txBody>
          <a:bodyPr wrap="square" rtlCol="0">
            <a:spAutoFit/>
          </a:bodyPr>
          <a:lstStyle/>
          <a:p>
            <a:r>
              <a:rPr lang="en-US" altLang="zh-CN" dirty="0"/>
              <a:t>1.5.</a:t>
            </a:r>
            <a:r>
              <a:rPr lang="zh-CN" altLang="en-US" dirty="0"/>
              <a:t>高考经验？</a:t>
            </a:r>
            <a:r>
              <a:rPr lang="en-US" altLang="zh-CN" dirty="0"/>
              <a:t>(if the so called one exists)</a:t>
            </a:r>
            <a:endParaRPr lang="zh-CN" altLang="en-US" dirty="0"/>
          </a:p>
        </p:txBody>
      </p:sp>
      <p:sp>
        <p:nvSpPr>
          <p:cNvPr id="10" name="文本框 9">
            <a:extLst>
              <a:ext uri="{FF2B5EF4-FFF2-40B4-BE49-F238E27FC236}">
                <a16:creationId xmlns:a16="http://schemas.microsoft.com/office/drawing/2014/main" id="{6D22570D-621F-407F-AC08-B81B3AE7F11E}"/>
              </a:ext>
            </a:extLst>
          </p:cNvPr>
          <p:cNvSpPr txBox="1"/>
          <p:nvPr/>
        </p:nvSpPr>
        <p:spPr>
          <a:xfrm>
            <a:off x="3331861" y="3702254"/>
            <a:ext cx="4207565" cy="369332"/>
          </a:xfrm>
          <a:prstGeom prst="rect">
            <a:avLst/>
          </a:prstGeom>
          <a:noFill/>
        </p:spPr>
        <p:txBody>
          <a:bodyPr wrap="square" rtlCol="0">
            <a:spAutoFit/>
          </a:bodyPr>
          <a:lstStyle/>
          <a:p>
            <a:r>
              <a:rPr lang="en-US" altLang="zh-CN" dirty="0"/>
              <a:t>2.5.</a:t>
            </a:r>
            <a:r>
              <a:rPr lang="zh-CN" altLang="en-US" dirty="0"/>
              <a:t>严济慈物理英才班简介</a:t>
            </a:r>
          </a:p>
        </p:txBody>
      </p:sp>
    </p:spTree>
    <p:extLst>
      <p:ext uri="{BB962C8B-B14F-4D97-AF65-F5344CB8AC3E}">
        <p14:creationId xmlns:p14="http://schemas.microsoft.com/office/powerpoint/2010/main" val="3137696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a:t>
            </a:r>
            <a:r>
              <a:rPr lang="zh-CN" altLang="en-US" dirty="0"/>
              <a:t> </a:t>
            </a:r>
            <a:r>
              <a:rPr lang="en-US" altLang="zh-CN" dirty="0"/>
              <a:t>tiny</a:t>
            </a:r>
            <a:r>
              <a:rPr lang="zh-CN" altLang="en-US" dirty="0"/>
              <a:t> </a:t>
            </a:r>
            <a:r>
              <a:rPr lang="en-US" altLang="zh-CN" dirty="0"/>
              <a:t>lecture</a:t>
            </a:r>
            <a:endParaRPr lang="zh-CN" altLang="en-US" dirty="0"/>
          </a:p>
        </p:txBody>
      </p:sp>
      <p:sp>
        <p:nvSpPr>
          <p:cNvPr id="9" name="文本占位符 8"/>
          <p:cNvSpPr>
            <a:spLocks noGrp="1"/>
          </p:cNvSpPr>
          <p:nvPr>
            <p:ph type="body" sz="quarter" idx="13"/>
          </p:nvPr>
        </p:nvSpPr>
        <p:spPr/>
        <p:txBody>
          <a:bodyPr/>
          <a:lstStyle/>
          <a:p>
            <a:r>
              <a:rPr lang="en-US" altLang="zh-CN" dirty="0"/>
              <a:t>04</a:t>
            </a:r>
            <a:endParaRPr lang="zh-CN" altLang="en-US" dirty="0"/>
          </a:p>
        </p:txBody>
      </p:sp>
      <p:sp>
        <p:nvSpPr>
          <p:cNvPr id="4" name="灯片编号占位符 3"/>
          <p:cNvSpPr>
            <a:spLocks noGrp="1"/>
          </p:cNvSpPr>
          <p:nvPr>
            <p:ph type="sldNum" sz="quarter" idx="14"/>
          </p:nvPr>
        </p:nvSpPr>
        <p:spPr/>
        <p:txBody>
          <a:bodyPr/>
          <a:lstStyle/>
          <a:p>
            <a:fld id="{27C45CD9-0508-4D1E-923D-4DFDAA610D19}" type="slidenum">
              <a:rPr lang="zh-CN" altLang="en-US" smtClean="0"/>
              <a:pPr/>
              <a:t>6</a:t>
            </a:fld>
            <a:endParaRPr lang="zh-CN" altLang="en-US" dirty="0"/>
          </a:p>
        </p:txBody>
      </p:sp>
      <p:sp>
        <p:nvSpPr>
          <p:cNvPr id="7" name="文本框 6">
            <a:extLst>
              <a:ext uri="{FF2B5EF4-FFF2-40B4-BE49-F238E27FC236}">
                <a16:creationId xmlns:a16="http://schemas.microsoft.com/office/drawing/2014/main" id="{49B19C2E-103E-4796-81A2-F43841FCF512}"/>
              </a:ext>
            </a:extLst>
          </p:cNvPr>
          <p:cNvSpPr txBox="1"/>
          <p:nvPr/>
        </p:nvSpPr>
        <p:spPr>
          <a:xfrm>
            <a:off x="2643809" y="2955235"/>
            <a:ext cx="4651513" cy="369332"/>
          </a:xfrm>
          <a:prstGeom prst="rect">
            <a:avLst/>
          </a:prstGeom>
          <a:noFill/>
        </p:spPr>
        <p:txBody>
          <a:bodyPr wrap="square" rtlCol="0">
            <a:spAutoFit/>
          </a:bodyPr>
          <a:lstStyle/>
          <a:p>
            <a:r>
              <a:rPr lang="zh-CN" altLang="en-US" dirty="0"/>
              <a:t>一些我个人想给学弟学妹的建议</a:t>
            </a:r>
          </a:p>
        </p:txBody>
      </p:sp>
    </p:spTree>
    <p:extLst>
      <p:ext uri="{BB962C8B-B14F-4D97-AF65-F5344CB8AC3E}">
        <p14:creationId xmlns:p14="http://schemas.microsoft.com/office/powerpoint/2010/main" val="2292544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is </a:t>
            </a:r>
            <a:r>
              <a:rPr lang="en-US" altLang="zh-CN" dirty="0" err="1"/>
              <a:t>Physics@USTC</a:t>
            </a:r>
            <a:endParaRPr lang="zh-CN" altLang="en-US" dirty="0"/>
          </a:p>
        </p:txBody>
      </p:sp>
      <p:sp>
        <p:nvSpPr>
          <p:cNvPr id="9" name="文本占位符 8"/>
          <p:cNvSpPr>
            <a:spLocks noGrp="1"/>
          </p:cNvSpPr>
          <p:nvPr>
            <p:ph type="body" sz="quarter" idx="13"/>
          </p:nvPr>
        </p:nvSpPr>
        <p:spPr/>
        <p:txBody>
          <a:bodyPr/>
          <a:lstStyle/>
          <a:p>
            <a:r>
              <a:rPr lang="en-US" altLang="zh-CN" dirty="0"/>
              <a:t>01</a:t>
            </a:r>
            <a:endParaRPr lang="zh-CN" altLang="en-US" dirty="0"/>
          </a:p>
        </p:txBody>
      </p:sp>
      <p:sp>
        <p:nvSpPr>
          <p:cNvPr id="4" name="灯片编号占位符 3"/>
          <p:cNvSpPr>
            <a:spLocks noGrp="1"/>
          </p:cNvSpPr>
          <p:nvPr>
            <p:ph type="sldNum" sz="quarter" idx="14"/>
          </p:nvPr>
        </p:nvSpPr>
        <p:spPr/>
        <p:txBody>
          <a:bodyPr/>
          <a:lstStyle/>
          <a:p>
            <a:fld id="{27C45CD9-0508-4D1E-923D-4DFDAA610D19}" type="slidenum">
              <a:rPr lang="zh-CN" altLang="en-US" smtClean="0"/>
              <a:pPr/>
              <a:t>7</a:t>
            </a:fld>
            <a:endParaRPr lang="zh-CN" altLang="en-US" dirty="0"/>
          </a:p>
        </p:txBody>
      </p:sp>
      <p:sp>
        <p:nvSpPr>
          <p:cNvPr id="5" name="文本框 4">
            <a:extLst>
              <a:ext uri="{FF2B5EF4-FFF2-40B4-BE49-F238E27FC236}">
                <a16:creationId xmlns:a16="http://schemas.microsoft.com/office/drawing/2014/main" id="{6B67D80B-55B4-4E25-A587-9872A1CBE9FB}"/>
              </a:ext>
            </a:extLst>
          </p:cNvPr>
          <p:cNvSpPr txBox="1"/>
          <p:nvPr/>
        </p:nvSpPr>
        <p:spPr>
          <a:xfrm>
            <a:off x="2656264" y="2420038"/>
            <a:ext cx="4327632" cy="369332"/>
          </a:xfrm>
          <a:prstGeom prst="rect">
            <a:avLst/>
          </a:prstGeom>
          <a:noFill/>
        </p:spPr>
        <p:txBody>
          <a:bodyPr wrap="square" rtlCol="0">
            <a:spAutoFit/>
          </a:bodyPr>
          <a:lstStyle/>
          <a:p>
            <a:r>
              <a:rPr lang="zh-CN" altLang="en-US" dirty="0"/>
              <a:t>丁肇中先生曾称</a:t>
            </a:r>
            <a:r>
              <a:rPr lang="en-US" altLang="zh-CN" dirty="0"/>
              <a:t>USTC</a:t>
            </a:r>
            <a:r>
              <a:rPr lang="zh-CN" altLang="en-US" dirty="0"/>
              <a:t>为中国的</a:t>
            </a:r>
            <a:r>
              <a:rPr lang="en-US" altLang="zh-CN" dirty="0"/>
              <a:t>MIT</a:t>
            </a:r>
            <a:endParaRPr lang="zh-CN" altLang="en-US" dirty="0"/>
          </a:p>
        </p:txBody>
      </p:sp>
      <p:pic>
        <p:nvPicPr>
          <p:cNvPr id="7" name="图片 6">
            <a:extLst>
              <a:ext uri="{FF2B5EF4-FFF2-40B4-BE49-F238E27FC236}">
                <a16:creationId xmlns:a16="http://schemas.microsoft.com/office/drawing/2014/main" id="{10F32E55-7897-434E-AD53-248EB26337BE}"/>
              </a:ext>
            </a:extLst>
          </p:cNvPr>
          <p:cNvPicPr>
            <a:picLocks noChangeAspect="1"/>
          </p:cNvPicPr>
          <p:nvPr/>
        </p:nvPicPr>
        <p:blipFill>
          <a:blip r:embed="rId2"/>
          <a:stretch>
            <a:fillRect/>
          </a:stretch>
        </p:blipFill>
        <p:spPr>
          <a:xfrm>
            <a:off x="2789582" y="4346839"/>
            <a:ext cx="2281546" cy="2144516"/>
          </a:xfrm>
          <a:prstGeom prst="rect">
            <a:avLst/>
          </a:prstGeom>
        </p:spPr>
      </p:pic>
      <p:sp>
        <p:nvSpPr>
          <p:cNvPr id="11" name="文本框 10">
            <a:extLst>
              <a:ext uri="{FF2B5EF4-FFF2-40B4-BE49-F238E27FC236}">
                <a16:creationId xmlns:a16="http://schemas.microsoft.com/office/drawing/2014/main" id="{76B68A37-E917-4449-AE9E-759BD757987E}"/>
              </a:ext>
            </a:extLst>
          </p:cNvPr>
          <p:cNvSpPr txBox="1"/>
          <p:nvPr/>
        </p:nvSpPr>
        <p:spPr>
          <a:xfrm>
            <a:off x="2656264" y="2849746"/>
            <a:ext cx="4625009" cy="369332"/>
          </a:xfrm>
          <a:prstGeom prst="rect">
            <a:avLst/>
          </a:prstGeom>
          <a:noFill/>
        </p:spPr>
        <p:txBody>
          <a:bodyPr wrap="square" rtlCol="0">
            <a:spAutoFit/>
          </a:bodyPr>
          <a:lstStyle/>
          <a:p>
            <a:r>
              <a:rPr lang="zh-CN" altLang="en-US" dirty="0"/>
              <a:t>中国科学技术大学又称中国物理大学</a:t>
            </a:r>
          </a:p>
        </p:txBody>
      </p:sp>
      <p:sp>
        <p:nvSpPr>
          <p:cNvPr id="12" name="文本框 11">
            <a:extLst>
              <a:ext uri="{FF2B5EF4-FFF2-40B4-BE49-F238E27FC236}">
                <a16:creationId xmlns:a16="http://schemas.microsoft.com/office/drawing/2014/main" id="{A0D12CBE-FC66-460A-B621-83EFDA6678D6}"/>
              </a:ext>
            </a:extLst>
          </p:cNvPr>
          <p:cNvSpPr txBox="1"/>
          <p:nvPr/>
        </p:nvSpPr>
        <p:spPr>
          <a:xfrm>
            <a:off x="2671398" y="3881704"/>
            <a:ext cx="2676940" cy="369332"/>
          </a:xfrm>
          <a:prstGeom prst="rect">
            <a:avLst/>
          </a:prstGeom>
          <a:noFill/>
        </p:spPr>
        <p:txBody>
          <a:bodyPr wrap="square" rtlCol="0">
            <a:spAutoFit/>
          </a:bodyPr>
          <a:lstStyle/>
          <a:p>
            <a:r>
              <a:rPr lang="en-US" altLang="zh-CN" dirty="0"/>
              <a:t>FYI</a:t>
            </a:r>
            <a:endParaRPr lang="zh-CN" altLang="en-US" dirty="0"/>
          </a:p>
        </p:txBody>
      </p:sp>
    </p:spTree>
    <p:extLst>
      <p:ext uri="{BB962C8B-B14F-4D97-AF65-F5344CB8AC3E}">
        <p14:creationId xmlns:p14="http://schemas.microsoft.com/office/powerpoint/2010/main" val="2798747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61252" y="0"/>
            <a:ext cx="4423945" cy="665816"/>
          </a:xfrm>
        </p:spPr>
        <p:txBody>
          <a:bodyPr/>
          <a:lstStyle/>
          <a:p>
            <a:r>
              <a:rPr lang="zh-CN" altLang="en-US" dirty="0"/>
              <a:t>中国科学技术大学物理学院</a:t>
            </a:r>
          </a:p>
        </p:txBody>
      </p:sp>
      <p:sp>
        <p:nvSpPr>
          <p:cNvPr id="5" name="灯片编号占位符 4"/>
          <p:cNvSpPr>
            <a:spLocks noGrp="1"/>
          </p:cNvSpPr>
          <p:nvPr>
            <p:ph type="sldNum" sz="quarter" idx="14"/>
          </p:nvPr>
        </p:nvSpPr>
        <p:spPr/>
        <p:txBody>
          <a:bodyPr/>
          <a:lstStyle/>
          <a:p>
            <a:fld id="{27C45CD9-0508-4D1E-923D-4DFDAA610D19}" type="slidenum">
              <a:rPr lang="zh-CN" altLang="en-US" smtClean="0"/>
              <a:pPr/>
              <a:t>8</a:t>
            </a:fld>
            <a:endParaRPr lang="zh-CN" altLang="en-US" dirty="0"/>
          </a:p>
        </p:txBody>
      </p:sp>
      <p:pic>
        <p:nvPicPr>
          <p:cNvPr id="9" name="图片 8">
            <a:extLst>
              <a:ext uri="{FF2B5EF4-FFF2-40B4-BE49-F238E27FC236}">
                <a16:creationId xmlns:a16="http://schemas.microsoft.com/office/drawing/2014/main" id="{93AB630C-A858-498B-B6D2-A7D2873B54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070652" cy="2070652"/>
          </a:xfrm>
          <a:prstGeom prst="rect">
            <a:avLst/>
          </a:prstGeom>
        </p:spPr>
      </p:pic>
      <p:sp>
        <p:nvSpPr>
          <p:cNvPr id="11" name="文本框 10">
            <a:extLst>
              <a:ext uri="{FF2B5EF4-FFF2-40B4-BE49-F238E27FC236}">
                <a16:creationId xmlns:a16="http://schemas.microsoft.com/office/drawing/2014/main" id="{6D2F5FE6-BC87-488D-95EF-234EDEE38470}"/>
              </a:ext>
            </a:extLst>
          </p:cNvPr>
          <p:cNvSpPr txBox="1"/>
          <p:nvPr/>
        </p:nvSpPr>
        <p:spPr>
          <a:xfrm>
            <a:off x="1877592" y="485649"/>
            <a:ext cx="7405556" cy="1477328"/>
          </a:xfrm>
          <a:prstGeom prst="rect">
            <a:avLst/>
          </a:prstGeom>
          <a:noFill/>
        </p:spPr>
        <p:txBody>
          <a:bodyPr wrap="square">
            <a:spAutoFit/>
          </a:bodyPr>
          <a:lstStyle/>
          <a:p>
            <a:r>
              <a:rPr lang="zh-CN" altLang="en-US" dirty="0"/>
              <a:t>中国科学技术大学物理学院由物理系、近代物理系、光学与光学工程系、天文学系、工程与应用物理系和物理实验教学中心等单位组成。建校之初，著名物理学家严济慈、赵忠尧、施汝为、张文裕、钱三强、钱临照、彭桓武、马大猷、朱洪元等人曾在各系担任重要职务并执教多年。现任院长沈保根院士，执行院长陈宇翱教授，党委书记陈向军教授。</a:t>
            </a:r>
          </a:p>
        </p:txBody>
      </p:sp>
      <p:pic>
        <p:nvPicPr>
          <p:cNvPr id="13" name="图片 12">
            <a:extLst>
              <a:ext uri="{FF2B5EF4-FFF2-40B4-BE49-F238E27FC236}">
                <a16:creationId xmlns:a16="http://schemas.microsoft.com/office/drawing/2014/main" id="{A652F2BF-3B1A-4285-A197-3AADFB99F3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399" y="1962977"/>
            <a:ext cx="6526697" cy="4895023"/>
          </a:xfrm>
          <a:prstGeom prst="rect">
            <a:avLst/>
          </a:prstGeom>
        </p:spPr>
      </p:pic>
    </p:spTree>
    <p:extLst>
      <p:ext uri="{BB962C8B-B14F-4D97-AF65-F5344CB8AC3E}">
        <p14:creationId xmlns:p14="http://schemas.microsoft.com/office/powerpoint/2010/main" val="946866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培养方案展示</a:t>
            </a:r>
          </a:p>
        </p:txBody>
      </p:sp>
      <p:sp>
        <p:nvSpPr>
          <p:cNvPr id="5" name="灯片编号占位符 4"/>
          <p:cNvSpPr>
            <a:spLocks noGrp="1"/>
          </p:cNvSpPr>
          <p:nvPr>
            <p:ph type="sldNum" sz="quarter" idx="14"/>
          </p:nvPr>
        </p:nvSpPr>
        <p:spPr/>
        <p:txBody>
          <a:bodyPr/>
          <a:lstStyle/>
          <a:p>
            <a:fld id="{27C45CD9-0508-4D1E-923D-4DFDAA610D19}" type="slidenum">
              <a:rPr lang="zh-CN" altLang="en-US" smtClean="0"/>
              <a:pPr/>
              <a:t>9</a:t>
            </a:fld>
            <a:endParaRPr lang="zh-CN" altLang="en-US" dirty="0"/>
          </a:p>
        </p:txBody>
      </p:sp>
      <p:sp>
        <p:nvSpPr>
          <p:cNvPr id="7" name="文本框 6">
            <a:extLst>
              <a:ext uri="{FF2B5EF4-FFF2-40B4-BE49-F238E27FC236}">
                <a16:creationId xmlns:a16="http://schemas.microsoft.com/office/drawing/2014/main" id="{258043DB-AA69-46B4-94F7-5D5E16FFE4A5}"/>
              </a:ext>
            </a:extLst>
          </p:cNvPr>
          <p:cNvSpPr txBox="1"/>
          <p:nvPr/>
        </p:nvSpPr>
        <p:spPr>
          <a:xfrm>
            <a:off x="457200" y="882782"/>
            <a:ext cx="5824330" cy="646331"/>
          </a:xfrm>
          <a:prstGeom prst="rect">
            <a:avLst/>
          </a:prstGeom>
          <a:noFill/>
        </p:spPr>
        <p:txBody>
          <a:bodyPr wrap="square" rtlCol="0">
            <a:spAutoFit/>
          </a:bodyPr>
          <a:lstStyle/>
          <a:p>
            <a:r>
              <a:rPr lang="zh-CN" altLang="en-US" dirty="0"/>
              <a:t>四大力学</a:t>
            </a:r>
            <a:endParaRPr lang="en-US" altLang="zh-CN" dirty="0"/>
          </a:p>
          <a:p>
            <a:r>
              <a:rPr lang="zh-CN" altLang="en-US" dirty="0"/>
              <a:t>五小力学</a:t>
            </a:r>
          </a:p>
        </p:txBody>
      </p:sp>
      <p:pic>
        <p:nvPicPr>
          <p:cNvPr id="9" name="图片 8">
            <a:extLst>
              <a:ext uri="{FF2B5EF4-FFF2-40B4-BE49-F238E27FC236}">
                <a16:creationId xmlns:a16="http://schemas.microsoft.com/office/drawing/2014/main" id="{7E47482D-8291-44D8-B584-0C1EF7961D2A}"/>
              </a:ext>
            </a:extLst>
          </p:cNvPr>
          <p:cNvPicPr>
            <a:picLocks noChangeAspect="1"/>
          </p:cNvPicPr>
          <p:nvPr/>
        </p:nvPicPr>
        <p:blipFill>
          <a:blip r:embed="rId2"/>
          <a:stretch>
            <a:fillRect/>
          </a:stretch>
        </p:blipFill>
        <p:spPr>
          <a:xfrm>
            <a:off x="374805" y="1576088"/>
            <a:ext cx="4867954" cy="3572374"/>
          </a:xfrm>
          <a:prstGeom prst="rect">
            <a:avLst/>
          </a:prstGeom>
        </p:spPr>
      </p:pic>
      <p:pic>
        <p:nvPicPr>
          <p:cNvPr id="11" name="图片 10">
            <a:extLst>
              <a:ext uri="{FF2B5EF4-FFF2-40B4-BE49-F238E27FC236}">
                <a16:creationId xmlns:a16="http://schemas.microsoft.com/office/drawing/2014/main" id="{1C095F7F-687F-4B01-BD12-61EE6AC7B19B}"/>
              </a:ext>
            </a:extLst>
          </p:cNvPr>
          <p:cNvPicPr>
            <a:picLocks noChangeAspect="1"/>
          </p:cNvPicPr>
          <p:nvPr/>
        </p:nvPicPr>
        <p:blipFill>
          <a:blip r:embed="rId3"/>
          <a:stretch>
            <a:fillRect/>
          </a:stretch>
        </p:blipFill>
        <p:spPr>
          <a:xfrm>
            <a:off x="5710536" y="674005"/>
            <a:ext cx="3264068" cy="4521432"/>
          </a:xfrm>
          <a:prstGeom prst="rect">
            <a:avLst/>
          </a:prstGeom>
        </p:spPr>
      </p:pic>
    </p:spTree>
    <p:extLst>
      <p:ext uri="{BB962C8B-B14F-4D97-AF65-F5344CB8AC3E}">
        <p14:creationId xmlns:p14="http://schemas.microsoft.com/office/powerpoint/2010/main" val="4214370521"/>
      </p:ext>
    </p:extLst>
  </p:cSld>
  <p:clrMapOvr>
    <a:masterClrMapping/>
  </p:clrMapOvr>
</p:sld>
</file>

<file path=ppt/theme/theme1.xml><?xml version="1.0" encoding="utf-8"?>
<a:theme xmlns:a="http://schemas.openxmlformats.org/drawingml/2006/main" name="Office 主题​​">
  <a:themeElements>
    <a:clrScheme name="teach">
      <a:dk1>
        <a:srgbClr val="11344A"/>
      </a:dk1>
      <a:lt1>
        <a:srgbClr val="E6F5FF"/>
      </a:lt1>
      <a:dk2>
        <a:srgbClr val="11344A"/>
      </a:dk2>
      <a:lt2>
        <a:srgbClr val="E6F5FF"/>
      </a:lt2>
      <a:accent1>
        <a:srgbClr val="115D8A"/>
      </a:accent1>
      <a:accent2>
        <a:srgbClr val="19B5CA"/>
      </a:accent2>
      <a:accent3>
        <a:srgbClr val="FFCA0F"/>
      </a:accent3>
      <a:accent4>
        <a:srgbClr val="D28527"/>
      </a:accent4>
      <a:accent5>
        <a:srgbClr val="CE2424"/>
      </a:accent5>
      <a:accent6>
        <a:srgbClr val="37990E"/>
      </a:accent6>
      <a:hlink>
        <a:srgbClr val="0563C1"/>
      </a:hlink>
      <a:folHlink>
        <a:srgbClr val="954F72"/>
      </a:folHlink>
    </a:clrScheme>
    <a:fontScheme name="teach">
      <a:majorFont>
        <a:latin typeface="Candara"/>
        <a:ea typeface="微软雅黑"/>
        <a:cs typeface=""/>
      </a:majorFont>
      <a:minorFont>
        <a:latin typeface="Candara"/>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421</TotalTime>
  <Words>2331</Words>
  <Application>Microsoft Office PowerPoint</Application>
  <PresentationFormat>全屏显示(4:3)</PresentationFormat>
  <Paragraphs>162</Paragraphs>
  <Slides>30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等线</vt:lpstr>
      <vt:lpstr>微软雅黑</vt:lpstr>
      <vt:lpstr>Arial</vt:lpstr>
      <vt:lpstr>Broadway</vt:lpstr>
      <vt:lpstr>Candara</vt:lpstr>
      <vt:lpstr>Wingdings</vt:lpstr>
      <vt:lpstr>Office 主题​​</vt:lpstr>
      <vt:lpstr>中国科学技术大学 物理学院简介 Physics@USTC</vt:lpstr>
      <vt:lpstr>Procedure</vt:lpstr>
      <vt:lpstr>What is Physics@USTC</vt:lpstr>
      <vt:lpstr>Why Physics@USTC</vt:lpstr>
      <vt:lpstr>How to get in Physics@USTC </vt:lpstr>
      <vt:lpstr>A tiny lecture</vt:lpstr>
      <vt:lpstr>What is Physics@USTC</vt:lpstr>
      <vt:lpstr>中国科学技术大学物理学院</vt:lpstr>
      <vt:lpstr>1.培养方案展示</vt:lpstr>
      <vt:lpstr>PowerPoint 演示文稿</vt:lpstr>
      <vt:lpstr>PowerPoint 演示文稿</vt:lpstr>
      <vt:lpstr>PowerPoint 演示文稿</vt:lpstr>
      <vt:lpstr>Why Physics@USTC</vt:lpstr>
      <vt:lpstr>1.雄厚的师资力量</vt:lpstr>
      <vt:lpstr>2.众多实验室和一流专业</vt:lpstr>
      <vt:lpstr>3.优质的教育（四百生一院士）（扎实的数理基础）</vt:lpstr>
      <vt:lpstr>4.优秀的科研成果</vt:lpstr>
      <vt:lpstr>5.众多专业选择</vt:lpstr>
      <vt:lpstr>6.极高的出国率</vt:lpstr>
      <vt:lpstr>How to get in Physics@USTC </vt:lpstr>
      <vt:lpstr>1.高考</vt:lpstr>
      <vt:lpstr>PowerPoint 演示文稿</vt:lpstr>
      <vt:lpstr>PowerPoint 演示文稿</vt:lpstr>
      <vt:lpstr>2.强基</vt:lpstr>
      <vt:lpstr>PowerPoint 演示文稿</vt:lpstr>
      <vt:lpstr>3.自强计划</vt:lpstr>
      <vt:lpstr>A tiny lecture</vt:lpstr>
      <vt:lpstr>PowerPoint 演示文稿</vt:lpstr>
      <vt:lpstr>Q&amp;A</vt:lpstr>
      <vt:lpstr>后生可畏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教务处PPT模板001</dc:title>
  <dc:creator>现代教育技术中心</dc:creator>
  <cp:lastModifiedBy>He Chin-ming</cp:lastModifiedBy>
  <cp:revision>23</cp:revision>
  <dcterms:created xsi:type="dcterms:W3CDTF">2019-09-17T05:09:33Z</dcterms:created>
  <dcterms:modified xsi:type="dcterms:W3CDTF">2022-01-22T14:39:47Z</dcterms:modified>
</cp:coreProperties>
</file>